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7"/>
  </p:notesMasterIdLst>
  <p:handoutMasterIdLst>
    <p:handoutMasterId r:id="rId18"/>
  </p:handoutMasterIdLst>
  <p:sldIdLst>
    <p:sldId id="724" r:id="rId2"/>
    <p:sldId id="859" r:id="rId3"/>
    <p:sldId id="858" r:id="rId4"/>
    <p:sldId id="865" r:id="rId5"/>
    <p:sldId id="860" r:id="rId6"/>
    <p:sldId id="866" r:id="rId7"/>
    <p:sldId id="862" r:id="rId8"/>
    <p:sldId id="863" r:id="rId9"/>
    <p:sldId id="820" r:id="rId10"/>
    <p:sldId id="856" r:id="rId11"/>
    <p:sldId id="853" r:id="rId12"/>
    <p:sldId id="857" r:id="rId13"/>
    <p:sldId id="831" r:id="rId14"/>
    <p:sldId id="836" r:id="rId15"/>
    <p:sldId id="864" r:id="rId16"/>
  </p:sldIdLst>
  <p:sldSz cx="9906000" cy="6859588"/>
  <p:notesSz cx="6805613" cy="99441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1pPr>
    <a:lvl2pPr marL="457147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2pPr>
    <a:lvl3pPr marL="914296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3pPr>
    <a:lvl4pPr marL="1371443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4pPr>
    <a:lvl5pPr marL="1828590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5pPr>
    <a:lvl6pPr marL="2285739" algn="l" defTabSz="914296" rtl="0" eaLnBrk="1" latinLnBrk="0" hangingPunct="1"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6pPr>
    <a:lvl7pPr marL="2742886" algn="l" defTabSz="914296" rtl="0" eaLnBrk="1" latinLnBrk="0" hangingPunct="1"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7pPr>
    <a:lvl8pPr marL="3200033" algn="l" defTabSz="914296" rtl="0" eaLnBrk="1" latinLnBrk="0" hangingPunct="1"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8pPr>
    <a:lvl9pPr marL="3657182" algn="l" defTabSz="914296" rtl="0" eaLnBrk="1" latinLnBrk="0" hangingPunct="1">
      <a:defRPr sz="1200" kern="1200">
        <a:solidFill>
          <a:schemeClr val="bg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4C62"/>
    <a:srgbClr val="7BA2B7"/>
    <a:srgbClr val="3A6E8F"/>
    <a:srgbClr val="55839D"/>
    <a:srgbClr val="5392B9"/>
    <a:srgbClr val="44697D"/>
    <a:srgbClr val="A8C2D0"/>
    <a:srgbClr val="2F5A75"/>
    <a:srgbClr val="4A7EBB"/>
    <a:srgbClr val="A4B3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77" autoAdjust="0"/>
    <p:restoredTop sz="98894" autoAdjust="0"/>
  </p:normalViewPr>
  <p:slideViewPr>
    <p:cSldViewPr snapToGrid="0">
      <p:cViewPr>
        <p:scale>
          <a:sx n="75" d="100"/>
          <a:sy n="75" d="100"/>
        </p:scale>
        <p:origin x="-888" y="-822"/>
      </p:cViewPr>
      <p:guideLst>
        <p:guide orient="horz" pos="3890"/>
        <p:guide orient="horz" pos="585"/>
        <p:guide orient="horz" pos="177"/>
        <p:guide orient="horz" pos="1592"/>
        <p:guide orient="horz" pos="1211"/>
        <p:guide orient="horz" pos="2127"/>
        <p:guide orient="horz" pos="2766"/>
        <p:guide orient="horz" pos="3030"/>
        <p:guide pos="6112"/>
        <p:guide pos="550"/>
        <p:guide pos="4154"/>
        <p:guide pos="4319"/>
        <p:guide pos="2340"/>
        <p:guide pos="3236"/>
        <p:guide pos="219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-2574" y="-84"/>
      </p:cViewPr>
      <p:guideLst>
        <p:guide orient="horz" pos="3133"/>
        <p:guide pos="2144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Documents\Working%20doc%20Feb%20presentation%20Concord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AppData\Local\Microsoft\Windows\Temporary%20Internet%20Files\Content.Outlook\1MC9XR0C\Working%20doc%20Feb%20presentation%20Concorde%20(4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AppData\Local\Microsoft\Windows\Temporary%20Internet%20Files\Content.Outlook\1MC9XR0C\Working%20doc%20Feb%20presentation%20Concorde%20(4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AppData\Local\Microsoft\Windows\Temporary%20Internet%20Files\Content.Outlook\1MC9XR0C\Working%20doc%20Feb%20presentation%20Concorde%20(4)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ap\AppData\Local\Microsoft\Windows\Temporary%20Internet%20Files\Content.Outlook\1MC9XR0C\Working%20doc%20Feb%20presentation%20Concorde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Documents\Working%20doc%20Feb%20presentation%20Concorde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AppData\Local\Microsoft\Windows\Temporary%20Internet%20Files\Content.Outlook\1MC9XR0C\Working%20doc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Documents\&#1080;&#1080;&#1080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Documents\&#1080;&#1080;&#1080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Documents\&#1080;&#1080;&#1080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Documents\&#1080;&#1080;&#1080;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p\AppData\Local\Microsoft\Windows\Temporary%20Internet%20Files\Content.Outlook\1MC9XR0C\MarketWeekly_04152013%20(3)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023333954153089E-2"/>
          <c:y val="3.7344804604139123E-2"/>
          <c:w val="0.55433440170521286"/>
          <c:h val="0.86827133459521944"/>
        </c:manualLayout>
      </c:layout>
      <c:areaChart>
        <c:grouping val="stacked"/>
        <c:varyColors val="0"/>
        <c:ser>
          <c:idx val="0"/>
          <c:order val="0"/>
          <c:tx>
            <c:strRef>
              <c:f>'QE3 tools ChartData02-07-13'!$B$1</c:f>
              <c:strCache>
                <c:ptCount val="1"/>
                <c:pt idx="0">
                  <c:v>Традиционные ЦБ</c:v>
                </c:pt>
              </c:strCache>
            </c:strRef>
          </c:tx>
          <c:spPr>
            <a:solidFill>
              <a:srgbClr val="284C62"/>
            </a:solidFill>
          </c:spPr>
          <c:cat>
            <c:numRef>
              <c:f>'QE3 tools ChartData02-07-13'!$A$2:$A$318</c:f>
              <c:numCache>
                <c:formatCode>m/d/yyyy</c:formatCode>
                <c:ptCount val="317"/>
                <c:pt idx="0">
                  <c:v>39085</c:v>
                </c:pt>
                <c:pt idx="1">
                  <c:v>39092</c:v>
                </c:pt>
                <c:pt idx="2">
                  <c:v>39099</c:v>
                </c:pt>
                <c:pt idx="3">
                  <c:v>39106</c:v>
                </c:pt>
                <c:pt idx="4">
                  <c:v>39113</c:v>
                </c:pt>
                <c:pt idx="5">
                  <c:v>39120</c:v>
                </c:pt>
                <c:pt idx="6">
                  <c:v>39127</c:v>
                </c:pt>
                <c:pt idx="7">
                  <c:v>39134</c:v>
                </c:pt>
                <c:pt idx="8">
                  <c:v>39141</c:v>
                </c:pt>
                <c:pt idx="9">
                  <c:v>39148</c:v>
                </c:pt>
                <c:pt idx="10">
                  <c:v>39155</c:v>
                </c:pt>
                <c:pt idx="11">
                  <c:v>39162</c:v>
                </c:pt>
                <c:pt idx="12">
                  <c:v>39169</c:v>
                </c:pt>
                <c:pt idx="13">
                  <c:v>39176</c:v>
                </c:pt>
                <c:pt idx="14">
                  <c:v>39183</c:v>
                </c:pt>
                <c:pt idx="15">
                  <c:v>39190</c:v>
                </c:pt>
                <c:pt idx="16">
                  <c:v>39197</c:v>
                </c:pt>
                <c:pt idx="17">
                  <c:v>39204</c:v>
                </c:pt>
                <c:pt idx="18">
                  <c:v>39211</c:v>
                </c:pt>
                <c:pt idx="19">
                  <c:v>39218</c:v>
                </c:pt>
                <c:pt idx="20">
                  <c:v>39225</c:v>
                </c:pt>
                <c:pt idx="21">
                  <c:v>39232</c:v>
                </c:pt>
                <c:pt idx="22">
                  <c:v>39239</c:v>
                </c:pt>
                <c:pt idx="23">
                  <c:v>39246</c:v>
                </c:pt>
                <c:pt idx="24">
                  <c:v>39253</c:v>
                </c:pt>
                <c:pt idx="25">
                  <c:v>39260</c:v>
                </c:pt>
                <c:pt idx="26">
                  <c:v>39267</c:v>
                </c:pt>
                <c:pt idx="27">
                  <c:v>39274</c:v>
                </c:pt>
                <c:pt idx="28">
                  <c:v>39281</c:v>
                </c:pt>
                <c:pt idx="29">
                  <c:v>39288</c:v>
                </c:pt>
                <c:pt idx="30">
                  <c:v>39295</c:v>
                </c:pt>
                <c:pt idx="31">
                  <c:v>39302</c:v>
                </c:pt>
                <c:pt idx="32">
                  <c:v>39309</c:v>
                </c:pt>
                <c:pt idx="33">
                  <c:v>39316</c:v>
                </c:pt>
                <c:pt idx="34">
                  <c:v>39323</c:v>
                </c:pt>
                <c:pt idx="35">
                  <c:v>39330</c:v>
                </c:pt>
                <c:pt idx="36">
                  <c:v>39337</c:v>
                </c:pt>
                <c:pt idx="37">
                  <c:v>39344</c:v>
                </c:pt>
                <c:pt idx="38">
                  <c:v>39351</c:v>
                </c:pt>
                <c:pt idx="39">
                  <c:v>39358</c:v>
                </c:pt>
                <c:pt idx="40">
                  <c:v>39365</c:v>
                </c:pt>
                <c:pt idx="41">
                  <c:v>39372</c:v>
                </c:pt>
                <c:pt idx="42">
                  <c:v>39379</c:v>
                </c:pt>
                <c:pt idx="43">
                  <c:v>39386</c:v>
                </c:pt>
                <c:pt idx="44">
                  <c:v>39393</c:v>
                </c:pt>
                <c:pt idx="45">
                  <c:v>39400</c:v>
                </c:pt>
                <c:pt idx="46">
                  <c:v>39407</c:v>
                </c:pt>
                <c:pt idx="47">
                  <c:v>39414</c:v>
                </c:pt>
                <c:pt idx="48">
                  <c:v>39421</c:v>
                </c:pt>
                <c:pt idx="49">
                  <c:v>39428</c:v>
                </c:pt>
                <c:pt idx="50">
                  <c:v>39435</c:v>
                </c:pt>
                <c:pt idx="51">
                  <c:v>39442</c:v>
                </c:pt>
                <c:pt idx="52">
                  <c:v>39449</c:v>
                </c:pt>
                <c:pt idx="53">
                  <c:v>39456</c:v>
                </c:pt>
                <c:pt idx="54">
                  <c:v>39463</c:v>
                </c:pt>
                <c:pt idx="55">
                  <c:v>39470</c:v>
                </c:pt>
                <c:pt idx="56">
                  <c:v>39477</c:v>
                </c:pt>
                <c:pt idx="57">
                  <c:v>39484</c:v>
                </c:pt>
                <c:pt idx="58">
                  <c:v>39491</c:v>
                </c:pt>
                <c:pt idx="59">
                  <c:v>39498</c:v>
                </c:pt>
                <c:pt idx="60">
                  <c:v>39505</c:v>
                </c:pt>
                <c:pt idx="61">
                  <c:v>39512</c:v>
                </c:pt>
                <c:pt idx="62">
                  <c:v>39519</c:v>
                </c:pt>
                <c:pt idx="63">
                  <c:v>39526</c:v>
                </c:pt>
                <c:pt idx="64">
                  <c:v>39533</c:v>
                </c:pt>
                <c:pt idx="65">
                  <c:v>39540</c:v>
                </c:pt>
                <c:pt idx="66">
                  <c:v>39547</c:v>
                </c:pt>
                <c:pt idx="67">
                  <c:v>39554</c:v>
                </c:pt>
                <c:pt idx="68">
                  <c:v>39561</c:v>
                </c:pt>
                <c:pt idx="69">
                  <c:v>39568</c:v>
                </c:pt>
                <c:pt idx="70">
                  <c:v>39575</c:v>
                </c:pt>
                <c:pt idx="71">
                  <c:v>39582</c:v>
                </c:pt>
                <c:pt idx="72">
                  <c:v>39589</c:v>
                </c:pt>
                <c:pt idx="73">
                  <c:v>39596</c:v>
                </c:pt>
                <c:pt idx="74">
                  <c:v>39603</c:v>
                </c:pt>
                <c:pt idx="75">
                  <c:v>39610</c:v>
                </c:pt>
                <c:pt idx="76">
                  <c:v>39617</c:v>
                </c:pt>
                <c:pt idx="77">
                  <c:v>39624</c:v>
                </c:pt>
                <c:pt idx="78">
                  <c:v>39631</c:v>
                </c:pt>
                <c:pt idx="79">
                  <c:v>39638</c:v>
                </c:pt>
                <c:pt idx="80">
                  <c:v>39645</c:v>
                </c:pt>
                <c:pt idx="81">
                  <c:v>39652</c:v>
                </c:pt>
                <c:pt idx="82">
                  <c:v>39659</c:v>
                </c:pt>
                <c:pt idx="83">
                  <c:v>39666</c:v>
                </c:pt>
                <c:pt idx="84">
                  <c:v>39673</c:v>
                </c:pt>
                <c:pt idx="85">
                  <c:v>39680</c:v>
                </c:pt>
                <c:pt idx="86">
                  <c:v>39687</c:v>
                </c:pt>
                <c:pt idx="87">
                  <c:v>39694</c:v>
                </c:pt>
                <c:pt idx="88">
                  <c:v>39701</c:v>
                </c:pt>
                <c:pt idx="89">
                  <c:v>39708</c:v>
                </c:pt>
                <c:pt idx="90">
                  <c:v>39715</c:v>
                </c:pt>
                <c:pt idx="91">
                  <c:v>39722</c:v>
                </c:pt>
                <c:pt idx="92">
                  <c:v>39729</c:v>
                </c:pt>
                <c:pt idx="93">
                  <c:v>39736</c:v>
                </c:pt>
                <c:pt idx="94">
                  <c:v>39743</c:v>
                </c:pt>
                <c:pt idx="95">
                  <c:v>39750</c:v>
                </c:pt>
                <c:pt idx="96">
                  <c:v>39757</c:v>
                </c:pt>
                <c:pt idx="97">
                  <c:v>39764</c:v>
                </c:pt>
                <c:pt idx="98">
                  <c:v>39771</c:v>
                </c:pt>
                <c:pt idx="99">
                  <c:v>39778</c:v>
                </c:pt>
                <c:pt idx="100">
                  <c:v>39785</c:v>
                </c:pt>
                <c:pt idx="101">
                  <c:v>39792</c:v>
                </c:pt>
                <c:pt idx="102">
                  <c:v>39799</c:v>
                </c:pt>
                <c:pt idx="103">
                  <c:v>39806</c:v>
                </c:pt>
                <c:pt idx="104">
                  <c:v>39813</c:v>
                </c:pt>
                <c:pt idx="105">
                  <c:v>39820</c:v>
                </c:pt>
                <c:pt idx="106">
                  <c:v>39827</c:v>
                </c:pt>
                <c:pt idx="107">
                  <c:v>39834</c:v>
                </c:pt>
                <c:pt idx="108">
                  <c:v>39841</c:v>
                </c:pt>
                <c:pt idx="109">
                  <c:v>39848</c:v>
                </c:pt>
                <c:pt idx="110">
                  <c:v>39855</c:v>
                </c:pt>
                <c:pt idx="111">
                  <c:v>39862</c:v>
                </c:pt>
                <c:pt idx="112">
                  <c:v>39869</c:v>
                </c:pt>
                <c:pt idx="113">
                  <c:v>39876</c:v>
                </c:pt>
                <c:pt idx="114">
                  <c:v>39883</c:v>
                </c:pt>
                <c:pt idx="115">
                  <c:v>39890</c:v>
                </c:pt>
                <c:pt idx="116">
                  <c:v>39897</c:v>
                </c:pt>
                <c:pt idx="117">
                  <c:v>39904</c:v>
                </c:pt>
                <c:pt idx="118">
                  <c:v>39911</c:v>
                </c:pt>
                <c:pt idx="119">
                  <c:v>39918</c:v>
                </c:pt>
                <c:pt idx="120">
                  <c:v>39925</c:v>
                </c:pt>
                <c:pt idx="121">
                  <c:v>39932</c:v>
                </c:pt>
                <c:pt idx="122">
                  <c:v>39939</c:v>
                </c:pt>
                <c:pt idx="123">
                  <c:v>39946</c:v>
                </c:pt>
                <c:pt idx="124">
                  <c:v>39953</c:v>
                </c:pt>
                <c:pt idx="125">
                  <c:v>39962</c:v>
                </c:pt>
                <c:pt idx="126">
                  <c:v>39967</c:v>
                </c:pt>
                <c:pt idx="127">
                  <c:v>39974</c:v>
                </c:pt>
                <c:pt idx="128">
                  <c:v>39981</c:v>
                </c:pt>
                <c:pt idx="129">
                  <c:v>39988</c:v>
                </c:pt>
                <c:pt idx="130">
                  <c:v>39995</c:v>
                </c:pt>
                <c:pt idx="131">
                  <c:v>40002</c:v>
                </c:pt>
                <c:pt idx="132">
                  <c:v>40009</c:v>
                </c:pt>
                <c:pt idx="133">
                  <c:v>40016</c:v>
                </c:pt>
                <c:pt idx="134">
                  <c:v>40023</c:v>
                </c:pt>
                <c:pt idx="135">
                  <c:v>40030</c:v>
                </c:pt>
                <c:pt idx="136">
                  <c:v>40037</c:v>
                </c:pt>
                <c:pt idx="137">
                  <c:v>40044</c:v>
                </c:pt>
                <c:pt idx="138">
                  <c:v>40051</c:v>
                </c:pt>
                <c:pt idx="139">
                  <c:v>40058</c:v>
                </c:pt>
                <c:pt idx="140">
                  <c:v>40065</c:v>
                </c:pt>
                <c:pt idx="141">
                  <c:v>40072</c:v>
                </c:pt>
                <c:pt idx="142">
                  <c:v>40079</c:v>
                </c:pt>
                <c:pt idx="143">
                  <c:v>40086</c:v>
                </c:pt>
                <c:pt idx="144">
                  <c:v>40093</c:v>
                </c:pt>
                <c:pt idx="145">
                  <c:v>40100</c:v>
                </c:pt>
                <c:pt idx="146">
                  <c:v>40107</c:v>
                </c:pt>
                <c:pt idx="147">
                  <c:v>40114</c:v>
                </c:pt>
                <c:pt idx="148">
                  <c:v>40121</c:v>
                </c:pt>
                <c:pt idx="149">
                  <c:v>40128</c:v>
                </c:pt>
                <c:pt idx="150">
                  <c:v>40135</c:v>
                </c:pt>
                <c:pt idx="151">
                  <c:v>40142</c:v>
                </c:pt>
                <c:pt idx="152">
                  <c:v>40149</c:v>
                </c:pt>
                <c:pt idx="153">
                  <c:v>40156</c:v>
                </c:pt>
                <c:pt idx="154">
                  <c:v>40163</c:v>
                </c:pt>
                <c:pt idx="155">
                  <c:v>40170</c:v>
                </c:pt>
                <c:pt idx="156">
                  <c:v>40177</c:v>
                </c:pt>
                <c:pt idx="157">
                  <c:v>40184</c:v>
                </c:pt>
                <c:pt idx="158">
                  <c:v>40191</c:v>
                </c:pt>
                <c:pt idx="159">
                  <c:v>40198</c:v>
                </c:pt>
                <c:pt idx="160">
                  <c:v>40204</c:v>
                </c:pt>
                <c:pt idx="161">
                  <c:v>40212</c:v>
                </c:pt>
                <c:pt idx="162">
                  <c:v>40219</c:v>
                </c:pt>
                <c:pt idx="163">
                  <c:v>40226</c:v>
                </c:pt>
                <c:pt idx="164">
                  <c:v>40233</c:v>
                </c:pt>
                <c:pt idx="165">
                  <c:v>40240</c:v>
                </c:pt>
                <c:pt idx="166">
                  <c:v>40247</c:v>
                </c:pt>
                <c:pt idx="167">
                  <c:v>40254</c:v>
                </c:pt>
                <c:pt idx="168">
                  <c:v>40261</c:v>
                </c:pt>
                <c:pt idx="169">
                  <c:v>40268</c:v>
                </c:pt>
                <c:pt idx="170">
                  <c:v>40275</c:v>
                </c:pt>
                <c:pt idx="171">
                  <c:v>40282</c:v>
                </c:pt>
                <c:pt idx="172">
                  <c:v>40289</c:v>
                </c:pt>
                <c:pt idx="173">
                  <c:v>40296</c:v>
                </c:pt>
                <c:pt idx="174">
                  <c:v>40303</c:v>
                </c:pt>
                <c:pt idx="175">
                  <c:v>40310</c:v>
                </c:pt>
                <c:pt idx="176">
                  <c:v>40317</c:v>
                </c:pt>
                <c:pt idx="177">
                  <c:v>40324</c:v>
                </c:pt>
                <c:pt idx="178">
                  <c:v>40331</c:v>
                </c:pt>
                <c:pt idx="179">
                  <c:v>40338</c:v>
                </c:pt>
                <c:pt idx="180">
                  <c:v>40345</c:v>
                </c:pt>
                <c:pt idx="181">
                  <c:v>40352</c:v>
                </c:pt>
                <c:pt idx="182">
                  <c:v>40359</c:v>
                </c:pt>
                <c:pt idx="183">
                  <c:v>40366</c:v>
                </c:pt>
                <c:pt idx="184">
                  <c:v>40373</c:v>
                </c:pt>
                <c:pt idx="185">
                  <c:v>40380</c:v>
                </c:pt>
                <c:pt idx="186">
                  <c:v>40387</c:v>
                </c:pt>
                <c:pt idx="187">
                  <c:v>40394</c:v>
                </c:pt>
                <c:pt idx="188">
                  <c:v>40401</c:v>
                </c:pt>
                <c:pt idx="189">
                  <c:v>40408</c:v>
                </c:pt>
                <c:pt idx="190">
                  <c:v>40415</c:v>
                </c:pt>
                <c:pt idx="191">
                  <c:v>40422</c:v>
                </c:pt>
                <c:pt idx="192">
                  <c:v>40429</c:v>
                </c:pt>
                <c:pt idx="193">
                  <c:v>40436</c:v>
                </c:pt>
                <c:pt idx="194">
                  <c:v>40443</c:v>
                </c:pt>
                <c:pt idx="195">
                  <c:v>40450</c:v>
                </c:pt>
                <c:pt idx="196">
                  <c:v>40457</c:v>
                </c:pt>
                <c:pt idx="197">
                  <c:v>40464</c:v>
                </c:pt>
                <c:pt idx="198">
                  <c:v>40471</c:v>
                </c:pt>
                <c:pt idx="199">
                  <c:v>40478</c:v>
                </c:pt>
                <c:pt idx="200">
                  <c:v>40485</c:v>
                </c:pt>
                <c:pt idx="201">
                  <c:v>40492</c:v>
                </c:pt>
                <c:pt idx="202">
                  <c:v>40499</c:v>
                </c:pt>
                <c:pt idx="203">
                  <c:v>40506</c:v>
                </c:pt>
                <c:pt idx="204">
                  <c:v>40513</c:v>
                </c:pt>
                <c:pt idx="205">
                  <c:v>40520</c:v>
                </c:pt>
                <c:pt idx="206">
                  <c:v>40527</c:v>
                </c:pt>
                <c:pt idx="207">
                  <c:v>40534</c:v>
                </c:pt>
                <c:pt idx="208">
                  <c:v>40541</c:v>
                </c:pt>
                <c:pt idx="209">
                  <c:v>40548</c:v>
                </c:pt>
                <c:pt idx="210">
                  <c:v>40555</c:v>
                </c:pt>
                <c:pt idx="211">
                  <c:v>40562</c:v>
                </c:pt>
                <c:pt idx="212">
                  <c:v>40569</c:v>
                </c:pt>
                <c:pt idx="213">
                  <c:v>40576</c:v>
                </c:pt>
                <c:pt idx="214">
                  <c:v>40583</c:v>
                </c:pt>
                <c:pt idx="215">
                  <c:v>40590</c:v>
                </c:pt>
                <c:pt idx="216">
                  <c:v>40597</c:v>
                </c:pt>
                <c:pt idx="217">
                  <c:v>40604</c:v>
                </c:pt>
                <c:pt idx="218">
                  <c:v>40611</c:v>
                </c:pt>
                <c:pt idx="219">
                  <c:v>40618</c:v>
                </c:pt>
                <c:pt idx="220">
                  <c:v>40625</c:v>
                </c:pt>
                <c:pt idx="221">
                  <c:v>40632</c:v>
                </c:pt>
                <c:pt idx="222">
                  <c:v>40639</c:v>
                </c:pt>
                <c:pt idx="223">
                  <c:v>40646</c:v>
                </c:pt>
                <c:pt idx="224">
                  <c:v>40653</c:v>
                </c:pt>
                <c:pt idx="225">
                  <c:v>40660</c:v>
                </c:pt>
                <c:pt idx="226">
                  <c:v>40667</c:v>
                </c:pt>
                <c:pt idx="227">
                  <c:v>40674</c:v>
                </c:pt>
                <c:pt idx="228">
                  <c:v>40681</c:v>
                </c:pt>
                <c:pt idx="229">
                  <c:v>40688</c:v>
                </c:pt>
                <c:pt idx="230">
                  <c:v>40695</c:v>
                </c:pt>
                <c:pt idx="231">
                  <c:v>40702</c:v>
                </c:pt>
                <c:pt idx="232">
                  <c:v>40709</c:v>
                </c:pt>
                <c:pt idx="233">
                  <c:v>40716</c:v>
                </c:pt>
                <c:pt idx="234">
                  <c:v>40723</c:v>
                </c:pt>
                <c:pt idx="235">
                  <c:v>40730</c:v>
                </c:pt>
                <c:pt idx="236">
                  <c:v>40737</c:v>
                </c:pt>
                <c:pt idx="237">
                  <c:v>40744</c:v>
                </c:pt>
                <c:pt idx="238">
                  <c:v>40751</c:v>
                </c:pt>
                <c:pt idx="239">
                  <c:v>40758</c:v>
                </c:pt>
                <c:pt idx="240">
                  <c:v>40765</c:v>
                </c:pt>
                <c:pt idx="241">
                  <c:v>40772</c:v>
                </c:pt>
                <c:pt idx="242">
                  <c:v>40779</c:v>
                </c:pt>
                <c:pt idx="243">
                  <c:v>40786</c:v>
                </c:pt>
                <c:pt idx="244">
                  <c:v>40793</c:v>
                </c:pt>
                <c:pt idx="245">
                  <c:v>40800</c:v>
                </c:pt>
                <c:pt idx="246">
                  <c:v>40807</c:v>
                </c:pt>
                <c:pt idx="247">
                  <c:v>40814</c:v>
                </c:pt>
                <c:pt idx="248">
                  <c:v>40821</c:v>
                </c:pt>
                <c:pt idx="249">
                  <c:v>40828</c:v>
                </c:pt>
                <c:pt idx="250">
                  <c:v>40835</c:v>
                </c:pt>
                <c:pt idx="251">
                  <c:v>40842</c:v>
                </c:pt>
                <c:pt idx="252">
                  <c:v>40849</c:v>
                </c:pt>
                <c:pt idx="253">
                  <c:v>40856</c:v>
                </c:pt>
                <c:pt idx="254">
                  <c:v>40863</c:v>
                </c:pt>
                <c:pt idx="255">
                  <c:v>40870</c:v>
                </c:pt>
                <c:pt idx="256">
                  <c:v>40877</c:v>
                </c:pt>
                <c:pt idx="257">
                  <c:v>40884</c:v>
                </c:pt>
                <c:pt idx="258">
                  <c:v>40891</c:v>
                </c:pt>
                <c:pt idx="259">
                  <c:v>40898</c:v>
                </c:pt>
                <c:pt idx="260">
                  <c:v>40905</c:v>
                </c:pt>
                <c:pt idx="261">
                  <c:v>40912</c:v>
                </c:pt>
                <c:pt idx="262">
                  <c:v>40919</c:v>
                </c:pt>
                <c:pt idx="263">
                  <c:v>40926</c:v>
                </c:pt>
                <c:pt idx="264">
                  <c:v>40933</c:v>
                </c:pt>
                <c:pt idx="265">
                  <c:v>40940</c:v>
                </c:pt>
                <c:pt idx="266">
                  <c:v>40947</c:v>
                </c:pt>
                <c:pt idx="267">
                  <c:v>40954</c:v>
                </c:pt>
                <c:pt idx="268">
                  <c:v>40960</c:v>
                </c:pt>
                <c:pt idx="269">
                  <c:v>40961</c:v>
                </c:pt>
                <c:pt idx="270">
                  <c:v>40968</c:v>
                </c:pt>
                <c:pt idx="271">
                  <c:v>40975</c:v>
                </c:pt>
                <c:pt idx="272">
                  <c:v>40982</c:v>
                </c:pt>
                <c:pt idx="273">
                  <c:v>40996</c:v>
                </c:pt>
                <c:pt idx="274">
                  <c:v>41003</c:v>
                </c:pt>
                <c:pt idx="275">
                  <c:v>41010</c:v>
                </c:pt>
                <c:pt idx="276">
                  <c:v>41017</c:v>
                </c:pt>
                <c:pt idx="277">
                  <c:v>41024</c:v>
                </c:pt>
                <c:pt idx="278">
                  <c:v>41031</c:v>
                </c:pt>
                <c:pt idx="279">
                  <c:v>41038</c:v>
                </c:pt>
                <c:pt idx="280">
                  <c:v>41045</c:v>
                </c:pt>
                <c:pt idx="281">
                  <c:v>41054</c:v>
                </c:pt>
                <c:pt idx="282">
                  <c:v>41059</c:v>
                </c:pt>
                <c:pt idx="283">
                  <c:v>41066</c:v>
                </c:pt>
                <c:pt idx="284">
                  <c:v>41073</c:v>
                </c:pt>
                <c:pt idx="285">
                  <c:v>41080</c:v>
                </c:pt>
                <c:pt idx="286">
                  <c:v>41087</c:v>
                </c:pt>
                <c:pt idx="287">
                  <c:v>41094</c:v>
                </c:pt>
                <c:pt idx="288">
                  <c:v>41101</c:v>
                </c:pt>
                <c:pt idx="289">
                  <c:v>41108</c:v>
                </c:pt>
                <c:pt idx="290">
                  <c:v>41115</c:v>
                </c:pt>
                <c:pt idx="291">
                  <c:v>41122</c:v>
                </c:pt>
                <c:pt idx="292">
                  <c:v>41129</c:v>
                </c:pt>
                <c:pt idx="293">
                  <c:v>41136</c:v>
                </c:pt>
                <c:pt idx="294">
                  <c:v>41143</c:v>
                </c:pt>
                <c:pt idx="295">
                  <c:v>41150</c:v>
                </c:pt>
                <c:pt idx="296">
                  <c:v>41157</c:v>
                </c:pt>
                <c:pt idx="297">
                  <c:v>41164</c:v>
                </c:pt>
                <c:pt idx="298">
                  <c:v>41171</c:v>
                </c:pt>
                <c:pt idx="299">
                  <c:v>41178</c:v>
                </c:pt>
                <c:pt idx="300">
                  <c:v>41185</c:v>
                </c:pt>
                <c:pt idx="301">
                  <c:v>41192</c:v>
                </c:pt>
                <c:pt idx="302">
                  <c:v>41199</c:v>
                </c:pt>
                <c:pt idx="303">
                  <c:v>41206</c:v>
                </c:pt>
                <c:pt idx="304">
                  <c:v>41213</c:v>
                </c:pt>
                <c:pt idx="305">
                  <c:v>41222</c:v>
                </c:pt>
                <c:pt idx="306">
                  <c:v>41234</c:v>
                </c:pt>
                <c:pt idx="307">
                  <c:v>41241</c:v>
                </c:pt>
                <c:pt idx="308">
                  <c:v>41255</c:v>
                </c:pt>
                <c:pt idx="309">
                  <c:v>41258</c:v>
                </c:pt>
                <c:pt idx="310">
                  <c:v>41262</c:v>
                </c:pt>
                <c:pt idx="311">
                  <c:v>41269</c:v>
                </c:pt>
                <c:pt idx="312">
                  <c:v>41276</c:v>
                </c:pt>
                <c:pt idx="313">
                  <c:v>41283</c:v>
                </c:pt>
                <c:pt idx="314">
                  <c:v>41290</c:v>
                </c:pt>
                <c:pt idx="315">
                  <c:v>41299</c:v>
                </c:pt>
                <c:pt idx="316">
                  <c:v>41304</c:v>
                </c:pt>
              </c:numCache>
            </c:numRef>
          </c:cat>
          <c:val>
            <c:numRef>
              <c:f>'QE3 tools ChartData02-07-13'!$B$2:$B$318</c:f>
              <c:numCache>
                <c:formatCode>General</c:formatCode>
                <c:ptCount val="317"/>
                <c:pt idx="0">
                  <c:v>771569</c:v>
                </c:pt>
                <c:pt idx="1">
                  <c:v>775795</c:v>
                </c:pt>
                <c:pt idx="2">
                  <c:v>777708</c:v>
                </c:pt>
                <c:pt idx="3">
                  <c:v>777213</c:v>
                </c:pt>
                <c:pt idx="4">
                  <c:v>777579</c:v>
                </c:pt>
                <c:pt idx="5">
                  <c:v>776052</c:v>
                </c:pt>
                <c:pt idx="6">
                  <c:v>777917</c:v>
                </c:pt>
                <c:pt idx="7">
                  <c:v>776444</c:v>
                </c:pt>
                <c:pt idx="8">
                  <c:v>777065</c:v>
                </c:pt>
                <c:pt idx="9">
                  <c:v>778604</c:v>
                </c:pt>
                <c:pt idx="10">
                  <c:v>778560</c:v>
                </c:pt>
                <c:pt idx="11">
                  <c:v>779210</c:v>
                </c:pt>
                <c:pt idx="12">
                  <c:v>780301</c:v>
                </c:pt>
                <c:pt idx="13">
                  <c:v>778991</c:v>
                </c:pt>
                <c:pt idx="14">
                  <c:v>780336</c:v>
                </c:pt>
                <c:pt idx="15">
                  <c:v>781361</c:v>
                </c:pt>
                <c:pt idx="16">
                  <c:v>782129</c:v>
                </c:pt>
                <c:pt idx="17">
                  <c:v>783936</c:v>
                </c:pt>
                <c:pt idx="18">
                  <c:v>786752</c:v>
                </c:pt>
                <c:pt idx="19">
                  <c:v>786550</c:v>
                </c:pt>
                <c:pt idx="20">
                  <c:v>785997</c:v>
                </c:pt>
                <c:pt idx="21">
                  <c:v>786033</c:v>
                </c:pt>
                <c:pt idx="22">
                  <c:v>784360</c:v>
                </c:pt>
                <c:pt idx="23">
                  <c:v>786772</c:v>
                </c:pt>
                <c:pt idx="24">
                  <c:v>785699</c:v>
                </c:pt>
                <c:pt idx="25">
                  <c:v>787147</c:v>
                </c:pt>
                <c:pt idx="26">
                  <c:v>780390</c:v>
                </c:pt>
                <c:pt idx="27">
                  <c:v>787374</c:v>
                </c:pt>
                <c:pt idx="28">
                  <c:v>785962</c:v>
                </c:pt>
                <c:pt idx="29">
                  <c:v>786062</c:v>
                </c:pt>
                <c:pt idx="30">
                  <c:v>784674</c:v>
                </c:pt>
                <c:pt idx="31">
                  <c:v>787327</c:v>
                </c:pt>
                <c:pt idx="32">
                  <c:v>785954</c:v>
                </c:pt>
                <c:pt idx="33">
                  <c:v>784532</c:v>
                </c:pt>
                <c:pt idx="34">
                  <c:v>779362</c:v>
                </c:pt>
                <c:pt idx="35">
                  <c:v>773755</c:v>
                </c:pt>
                <c:pt idx="36">
                  <c:v>774120</c:v>
                </c:pt>
                <c:pt idx="37">
                  <c:v>777459</c:v>
                </c:pt>
                <c:pt idx="38">
                  <c:v>776315</c:v>
                </c:pt>
                <c:pt idx="39">
                  <c:v>775901</c:v>
                </c:pt>
                <c:pt idx="40">
                  <c:v>776557</c:v>
                </c:pt>
                <c:pt idx="41">
                  <c:v>773723</c:v>
                </c:pt>
                <c:pt idx="42">
                  <c:v>773131</c:v>
                </c:pt>
                <c:pt idx="43">
                  <c:v>771470</c:v>
                </c:pt>
                <c:pt idx="44">
                  <c:v>772354</c:v>
                </c:pt>
                <c:pt idx="45">
                  <c:v>771535</c:v>
                </c:pt>
                <c:pt idx="46">
                  <c:v>770663</c:v>
                </c:pt>
                <c:pt idx="47">
                  <c:v>771677</c:v>
                </c:pt>
                <c:pt idx="48">
                  <c:v>773958</c:v>
                </c:pt>
                <c:pt idx="49">
                  <c:v>766809</c:v>
                </c:pt>
                <c:pt idx="50">
                  <c:v>758996</c:v>
                </c:pt>
                <c:pt idx="51">
                  <c:v>740475</c:v>
                </c:pt>
                <c:pt idx="52">
                  <c:v>724107</c:v>
                </c:pt>
                <c:pt idx="53">
                  <c:v>718496</c:v>
                </c:pt>
                <c:pt idx="54">
                  <c:v>721165</c:v>
                </c:pt>
                <c:pt idx="55">
                  <c:v>712865</c:v>
                </c:pt>
                <c:pt idx="56">
                  <c:v>706841</c:v>
                </c:pt>
                <c:pt idx="57">
                  <c:v>701397</c:v>
                </c:pt>
                <c:pt idx="58">
                  <c:v>703622</c:v>
                </c:pt>
                <c:pt idx="59">
                  <c:v>697345</c:v>
                </c:pt>
                <c:pt idx="60">
                  <c:v>698899</c:v>
                </c:pt>
                <c:pt idx="61">
                  <c:v>694345</c:v>
                </c:pt>
                <c:pt idx="62">
                  <c:v>697494</c:v>
                </c:pt>
                <c:pt idx="63">
                  <c:v>664666</c:v>
                </c:pt>
                <c:pt idx="64">
                  <c:v>619037</c:v>
                </c:pt>
                <c:pt idx="65">
                  <c:v>503479</c:v>
                </c:pt>
                <c:pt idx="66">
                  <c:v>451112</c:v>
                </c:pt>
                <c:pt idx="67">
                  <c:v>410205</c:v>
                </c:pt>
                <c:pt idx="68">
                  <c:v>378971</c:v>
                </c:pt>
                <c:pt idx="69">
                  <c:v>385300</c:v>
                </c:pt>
                <c:pt idx="70">
                  <c:v>377491</c:v>
                </c:pt>
                <c:pt idx="71">
                  <c:v>369513</c:v>
                </c:pt>
                <c:pt idx="72">
                  <c:v>371762</c:v>
                </c:pt>
                <c:pt idx="73">
                  <c:v>378343</c:v>
                </c:pt>
                <c:pt idx="74">
                  <c:v>371291</c:v>
                </c:pt>
                <c:pt idx="75">
                  <c:v>375350</c:v>
                </c:pt>
                <c:pt idx="76">
                  <c:v>359344</c:v>
                </c:pt>
                <c:pt idx="77">
                  <c:v>366701</c:v>
                </c:pt>
                <c:pt idx="78">
                  <c:v>361356</c:v>
                </c:pt>
                <c:pt idx="79">
                  <c:v>369150</c:v>
                </c:pt>
                <c:pt idx="80">
                  <c:v>374734</c:v>
                </c:pt>
                <c:pt idx="81">
                  <c:v>362533</c:v>
                </c:pt>
                <c:pt idx="82">
                  <c:v>352521</c:v>
                </c:pt>
                <c:pt idx="83">
                  <c:v>346432</c:v>
                </c:pt>
                <c:pt idx="84">
                  <c:v>348242</c:v>
                </c:pt>
                <c:pt idx="85">
                  <c:v>354689</c:v>
                </c:pt>
                <c:pt idx="86">
                  <c:v>333430</c:v>
                </c:pt>
                <c:pt idx="87">
                  <c:v>328606</c:v>
                </c:pt>
                <c:pt idx="88">
                  <c:v>311701</c:v>
                </c:pt>
                <c:pt idx="89">
                  <c:v>304146</c:v>
                </c:pt>
                <c:pt idx="90">
                  <c:v>271610</c:v>
                </c:pt>
                <c:pt idx="91">
                  <c:v>220811</c:v>
                </c:pt>
                <c:pt idx="92">
                  <c:v>265250</c:v>
                </c:pt>
                <c:pt idx="93">
                  <c:v>256154</c:v>
                </c:pt>
                <c:pt idx="94">
                  <c:v>253398</c:v>
                </c:pt>
                <c:pt idx="95">
                  <c:v>253919</c:v>
                </c:pt>
                <c:pt idx="96">
                  <c:v>255814</c:v>
                </c:pt>
                <c:pt idx="97">
                  <c:v>258094</c:v>
                </c:pt>
                <c:pt idx="98">
                  <c:v>270934</c:v>
                </c:pt>
                <c:pt idx="99">
                  <c:v>280096</c:v>
                </c:pt>
                <c:pt idx="100">
                  <c:v>229310</c:v>
                </c:pt>
                <c:pt idx="101">
                  <c:v>236321</c:v>
                </c:pt>
                <c:pt idx="102">
                  <c:v>239033</c:v>
                </c:pt>
                <c:pt idx="103">
                  <c:v>291501</c:v>
                </c:pt>
                <c:pt idx="104">
                  <c:v>296299</c:v>
                </c:pt>
                <c:pt idx="105">
                  <c:v>306157</c:v>
                </c:pt>
                <c:pt idx="106">
                  <c:v>334820</c:v>
                </c:pt>
                <c:pt idx="107">
                  <c:v>334579</c:v>
                </c:pt>
                <c:pt idx="108">
                  <c:v>342748</c:v>
                </c:pt>
                <c:pt idx="109">
                  <c:v>348040</c:v>
                </c:pt>
                <c:pt idx="110">
                  <c:v>351544</c:v>
                </c:pt>
                <c:pt idx="111">
                  <c:v>353377</c:v>
                </c:pt>
                <c:pt idx="112">
                  <c:v>356844</c:v>
                </c:pt>
                <c:pt idx="113">
                  <c:v>321754</c:v>
                </c:pt>
                <c:pt idx="114">
                  <c:v>327313</c:v>
                </c:pt>
                <c:pt idx="115">
                  <c:v>329650</c:v>
                </c:pt>
                <c:pt idx="116">
                  <c:v>345998</c:v>
                </c:pt>
                <c:pt idx="117">
                  <c:v>376921</c:v>
                </c:pt>
                <c:pt idx="118">
                  <c:v>405314</c:v>
                </c:pt>
                <c:pt idx="119">
                  <c:v>408576</c:v>
                </c:pt>
                <c:pt idx="120">
                  <c:v>422292</c:v>
                </c:pt>
                <c:pt idx="121">
                  <c:v>432574</c:v>
                </c:pt>
                <c:pt idx="122">
                  <c:v>431916</c:v>
                </c:pt>
                <c:pt idx="123">
                  <c:v>430578</c:v>
                </c:pt>
                <c:pt idx="124">
                  <c:v>431082</c:v>
                </c:pt>
                <c:pt idx="125">
                  <c:v>438024</c:v>
                </c:pt>
                <c:pt idx="126">
                  <c:v>437118</c:v>
                </c:pt>
                <c:pt idx="127">
                  <c:v>437120</c:v>
                </c:pt>
                <c:pt idx="128">
                  <c:v>438863</c:v>
                </c:pt>
                <c:pt idx="129">
                  <c:v>442671</c:v>
                </c:pt>
                <c:pt idx="130">
                  <c:v>446005</c:v>
                </c:pt>
                <c:pt idx="131">
                  <c:v>455807</c:v>
                </c:pt>
                <c:pt idx="132">
                  <c:v>449567</c:v>
                </c:pt>
                <c:pt idx="133">
                  <c:v>454174</c:v>
                </c:pt>
                <c:pt idx="134">
                  <c:v>460530</c:v>
                </c:pt>
                <c:pt idx="135">
                  <c:v>459666</c:v>
                </c:pt>
                <c:pt idx="136">
                  <c:v>451132</c:v>
                </c:pt>
                <c:pt idx="137">
                  <c:v>446152</c:v>
                </c:pt>
                <c:pt idx="138">
                  <c:v>447315</c:v>
                </c:pt>
                <c:pt idx="139">
                  <c:v>447992</c:v>
                </c:pt>
                <c:pt idx="140">
                  <c:v>448394</c:v>
                </c:pt>
                <c:pt idx="141">
                  <c:v>453715</c:v>
                </c:pt>
                <c:pt idx="142">
                  <c:v>450996</c:v>
                </c:pt>
                <c:pt idx="143">
                  <c:v>454473</c:v>
                </c:pt>
                <c:pt idx="144">
                  <c:v>455958</c:v>
                </c:pt>
                <c:pt idx="145">
                  <c:v>457180</c:v>
                </c:pt>
                <c:pt idx="146">
                  <c:v>459112</c:v>
                </c:pt>
                <c:pt idx="147">
                  <c:v>460214</c:v>
                </c:pt>
                <c:pt idx="148">
                  <c:v>458990</c:v>
                </c:pt>
                <c:pt idx="149">
                  <c:v>459404</c:v>
                </c:pt>
                <c:pt idx="150">
                  <c:v>450358</c:v>
                </c:pt>
                <c:pt idx="151">
                  <c:v>451670</c:v>
                </c:pt>
                <c:pt idx="152">
                  <c:v>448953</c:v>
                </c:pt>
                <c:pt idx="153">
                  <c:v>449853</c:v>
                </c:pt>
                <c:pt idx="154">
                  <c:v>449859</c:v>
                </c:pt>
                <c:pt idx="155">
                  <c:v>450261</c:v>
                </c:pt>
                <c:pt idx="156">
                  <c:v>449442</c:v>
                </c:pt>
                <c:pt idx="157">
                  <c:v>442627</c:v>
                </c:pt>
                <c:pt idx="158">
                  <c:v>450529</c:v>
                </c:pt>
                <c:pt idx="159">
                  <c:v>452176</c:v>
                </c:pt>
                <c:pt idx="160">
                  <c:v>453511</c:v>
                </c:pt>
                <c:pt idx="161">
                  <c:v>452936</c:v>
                </c:pt>
                <c:pt idx="162">
                  <c:v>454235</c:v>
                </c:pt>
                <c:pt idx="163">
                  <c:v>445813</c:v>
                </c:pt>
                <c:pt idx="164">
                  <c:v>446183</c:v>
                </c:pt>
                <c:pt idx="165">
                  <c:v>448784</c:v>
                </c:pt>
                <c:pt idx="166">
                  <c:v>448939</c:v>
                </c:pt>
                <c:pt idx="167">
                  <c:v>448184</c:v>
                </c:pt>
                <c:pt idx="168">
                  <c:v>449211</c:v>
                </c:pt>
                <c:pt idx="169">
                  <c:v>447232</c:v>
                </c:pt>
                <c:pt idx="170">
                  <c:v>448492</c:v>
                </c:pt>
                <c:pt idx="171">
                  <c:v>447841</c:v>
                </c:pt>
                <c:pt idx="172">
                  <c:v>445608</c:v>
                </c:pt>
                <c:pt idx="173">
                  <c:v>445630</c:v>
                </c:pt>
                <c:pt idx="174">
                  <c:v>449721</c:v>
                </c:pt>
                <c:pt idx="175">
                  <c:v>451811</c:v>
                </c:pt>
                <c:pt idx="176">
                  <c:v>444166</c:v>
                </c:pt>
                <c:pt idx="177">
                  <c:v>444839</c:v>
                </c:pt>
                <c:pt idx="178">
                  <c:v>449317</c:v>
                </c:pt>
                <c:pt idx="179">
                  <c:v>449805</c:v>
                </c:pt>
                <c:pt idx="180">
                  <c:v>449689</c:v>
                </c:pt>
                <c:pt idx="181">
                  <c:v>451257</c:v>
                </c:pt>
                <c:pt idx="182">
                  <c:v>447588</c:v>
                </c:pt>
                <c:pt idx="183">
                  <c:v>447833</c:v>
                </c:pt>
                <c:pt idx="184">
                  <c:v>448094</c:v>
                </c:pt>
                <c:pt idx="185">
                  <c:v>450396</c:v>
                </c:pt>
                <c:pt idx="186">
                  <c:v>450848</c:v>
                </c:pt>
                <c:pt idx="187">
                  <c:v>450315</c:v>
                </c:pt>
                <c:pt idx="188">
                  <c:v>450799</c:v>
                </c:pt>
                <c:pt idx="189">
                  <c:v>445460</c:v>
                </c:pt>
                <c:pt idx="190">
                  <c:v>445083</c:v>
                </c:pt>
                <c:pt idx="191">
                  <c:v>445637</c:v>
                </c:pt>
                <c:pt idx="192">
                  <c:v>443690</c:v>
                </c:pt>
                <c:pt idx="193">
                  <c:v>442213</c:v>
                </c:pt>
                <c:pt idx="194">
                  <c:v>441490</c:v>
                </c:pt>
                <c:pt idx="195">
                  <c:v>441944</c:v>
                </c:pt>
                <c:pt idx="196">
                  <c:v>438012</c:v>
                </c:pt>
                <c:pt idx="197">
                  <c:v>444825</c:v>
                </c:pt>
                <c:pt idx="198">
                  <c:v>438779</c:v>
                </c:pt>
                <c:pt idx="199">
                  <c:v>442729</c:v>
                </c:pt>
                <c:pt idx="200">
                  <c:v>446947</c:v>
                </c:pt>
                <c:pt idx="201">
                  <c:v>442829</c:v>
                </c:pt>
                <c:pt idx="202">
                  <c:v>437660</c:v>
                </c:pt>
                <c:pt idx="203">
                  <c:v>438875</c:v>
                </c:pt>
                <c:pt idx="204">
                  <c:v>437592</c:v>
                </c:pt>
                <c:pt idx="205">
                  <c:v>435404</c:v>
                </c:pt>
                <c:pt idx="206">
                  <c:v>443435</c:v>
                </c:pt>
                <c:pt idx="207">
                  <c:v>428957</c:v>
                </c:pt>
                <c:pt idx="208">
                  <c:v>443165</c:v>
                </c:pt>
                <c:pt idx="209">
                  <c:v>431374</c:v>
                </c:pt>
                <c:pt idx="210">
                  <c:v>427794</c:v>
                </c:pt>
                <c:pt idx="211">
                  <c:v>438107</c:v>
                </c:pt>
                <c:pt idx="212">
                  <c:v>429603</c:v>
                </c:pt>
                <c:pt idx="213">
                  <c:v>432288</c:v>
                </c:pt>
                <c:pt idx="214">
                  <c:v>429782</c:v>
                </c:pt>
                <c:pt idx="215">
                  <c:v>439027</c:v>
                </c:pt>
                <c:pt idx="216">
                  <c:v>441917</c:v>
                </c:pt>
                <c:pt idx="217">
                  <c:v>443238</c:v>
                </c:pt>
                <c:pt idx="218">
                  <c:v>438432</c:v>
                </c:pt>
                <c:pt idx="219">
                  <c:v>459146</c:v>
                </c:pt>
                <c:pt idx="220">
                  <c:v>454216</c:v>
                </c:pt>
                <c:pt idx="221">
                  <c:v>448220</c:v>
                </c:pt>
                <c:pt idx="222">
                  <c:v>437225</c:v>
                </c:pt>
                <c:pt idx="223">
                  <c:v>446889</c:v>
                </c:pt>
                <c:pt idx="224">
                  <c:v>455994</c:v>
                </c:pt>
                <c:pt idx="225">
                  <c:v>471589</c:v>
                </c:pt>
                <c:pt idx="226">
                  <c:v>452001</c:v>
                </c:pt>
                <c:pt idx="227">
                  <c:v>454063</c:v>
                </c:pt>
                <c:pt idx="228">
                  <c:v>461605</c:v>
                </c:pt>
                <c:pt idx="229">
                  <c:v>462834</c:v>
                </c:pt>
                <c:pt idx="230">
                  <c:v>468883</c:v>
                </c:pt>
                <c:pt idx="231">
                  <c:v>464793</c:v>
                </c:pt>
                <c:pt idx="232">
                  <c:v>464085</c:v>
                </c:pt>
                <c:pt idx="233">
                  <c:v>458696</c:v>
                </c:pt>
                <c:pt idx="234">
                  <c:v>460299</c:v>
                </c:pt>
                <c:pt idx="235">
                  <c:v>472054</c:v>
                </c:pt>
                <c:pt idx="236">
                  <c:v>485709</c:v>
                </c:pt>
                <c:pt idx="237">
                  <c:v>496811</c:v>
                </c:pt>
                <c:pt idx="238">
                  <c:v>494000</c:v>
                </c:pt>
                <c:pt idx="239">
                  <c:v>491744</c:v>
                </c:pt>
                <c:pt idx="240">
                  <c:v>496845</c:v>
                </c:pt>
                <c:pt idx="241">
                  <c:v>512072</c:v>
                </c:pt>
                <c:pt idx="242">
                  <c:v>515684</c:v>
                </c:pt>
                <c:pt idx="243">
                  <c:v>510775</c:v>
                </c:pt>
                <c:pt idx="244">
                  <c:v>519850</c:v>
                </c:pt>
                <c:pt idx="245">
                  <c:v>519536</c:v>
                </c:pt>
                <c:pt idx="246">
                  <c:v>525405</c:v>
                </c:pt>
                <c:pt idx="247">
                  <c:v>524480</c:v>
                </c:pt>
                <c:pt idx="248">
                  <c:v>517905</c:v>
                </c:pt>
                <c:pt idx="249">
                  <c:v>517486</c:v>
                </c:pt>
                <c:pt idx="250">
                  <c:v>514739</c:v>
                </c:pt>
                <c:pt idx="251">
                  <c:v>510162</c:v>
                </c:pt>
                <c:pt idx="252">
                  <c:v>526814</c:v>
                </c:pt>
                <c:pt idx="253">
                  <c:v>505911</c:v>
                </c:pt>
                <c:pt idx="254">
                  <c:v>503427</c:v>
                </c:pt>
                <c:pt idx="255">
                  <c:v>505716</c:v>
                </c:pt>
                <c:pt idx="256">
                  <c:v>490977</c:v>
                </c:pt>
                <c:pt idx="257">
                  <c:v>496810</c:v>
                </c:pt>
                <c:pt idx="258">
                  <c:v>490788</c:v>
                </c:pt>
                <c:pt idx="259">
                  <c:v>474409</c:v>
                </c:pt>
                <c:pt idx="260">
                  <c:v>482728</c:v>
                </c:pt>
                <c:pt idx="261">
                  <c:v>484973</c:v>
                </c:pt>
                <c:pt idx="262">
                  <c:v>483227</c:v>
                </c:pt>
                <c:pt idx="263">
                  <c:v>470892</c:v>
                </c:pt>
                <c:pt idx="264">
                  <c:v>465292</c:v>
                </c:pt>
                <c:pt idx="265">
                  <c:v>472524</c:v>
                </c:pt>
                <c:pt idx="266">
                  <c:v>466919</c:v>
                </c:pt>
                <c:pt idx="267">
                  <c:v>445243</c:v>
                </c:pt>
                <c:pt idx="268">
                  <c:v>447442</c:v>
                </c:pt>
                <c:pt idx="269">
                  <c:v>458619</c:v>
                </c:pt>
                <c:pt idx="270">
                  <c:v>452600</c:v>
                </c:pt>
                <c:pt idx="271">
                  <c:v>446744</c:v>
                </c:pt>
                <c:pt idx="272">
                  <c:v>451602</c:v>
                </c:pt>
                <c:pt idx="273">
                  <c:v>449366</c:v>
                </c:pt>
                <c:pt idx="274">
                  <c:v>441680</c:v>
                </c:pt>
                <c:pt idx="275">
                  <c:v>441776</c:v>
                </c:pt>
                <c:pt idx="276">
                  <c:v>439123</c:v>
                </c:pt>
                <c:pt idx="277">
                  <c:v>436185</c:v>
                </c:pt>
                <c:pt idx="278">
                  <c:v>436142</c:v>
                </c:pt>
                <c:pt idx="279">
                  <c:v>428248</c:v>
                </c:pt>
                <c:pt idx="280">
                  <c:v>435211</c:v>
                </c:pt>
                <c:pt idx="281">
                  <c:v>428611</c:v>
                </c:pt>
                <c:pt idx="282">
                  <c:v>429573</c:v>
                </c:pt>
                <c:pt idx="283">
                  <c:v>414984</c:v>
                </c:pt>
                <c:pt idx="284">
                  <c:v>421505</c:v>
                </c:pt>
                <c:pt idx="285">
                  <c:v>414234</c:v>
                </c:pt>
                <c:pt idx="286">
                  <c:v>410031</c:v>
                </c:pt>
                <c:pt idx="287">
                  <c:v>405357</c:v>
                </c:pt>
                <c:pt idx="288">
                  <c:v>398984</c:v>
                </c:pt>
                <c:pt idx="289">
                  <c:v>398413</c:v>
                </c:pt>
                <c:pt idx="290">
                  <c:v>392384</c:v>
                </c:pt>
                <c:pt idx="291">
                  <c:v>385974</c:v>
                </c:pt>
                <c:pt idx="292">
                  <c:v>373667</c:v>
                </c:pt>
                <c:pt idx="293">
                  <c:v>371892</c:v>
                </c:pt>
                <c:pt idx="294">
                  <c:v>374751</c:v>
                </c:pt>
                <c:pt idx="295">
                  <c:v>370901</c:v>
                </c:pt>
                <c:pt idx="296">
                  <c:v>364148</c:v>
                </c:pt>
                <c:pt idx="297">
                  <c:v>366230</c:v>
                </c:pt>
                <c:pt idx="298">
                  <c:v>361725</c:v>
                </c:pt>
                <c:pt idx="299">
                  <c:v>357508</c:v>
                </c:pt>
                <c:pt idx="300">
                  <c:v>355269</c:v>
                </c:pt>
                <c:pt idx="301">
                  <c:v>365628</c:v>
                </c:pt>
                <c:pt idx="302">
                  <c:v>354062</c:v>
                </c:pt>
                <c:pt idx="303">
                  <c:v>367358</c:v>
                </c:pt>
                <c:pt idx="304">
                  <c:v>366395</c:v>
                </c:pt>
                <c:pt idx="305">
                  <c:v>360356</c:v>
                </c:pt>
                <c:pt idx="306">
                  <c:v>362752</c:v>
                </c:pt>
                <c:pt idx="307">
                  <c:v>360310</c:v>
                </c:pt>
                <c:pt idx="308">
                  <c:v>364191</c:v>
                </c:pt>
                <c:pt idx="309">
                  <c:v>365863</c:v>
                </c:pt>
                <c:pt idx="310">
                  <c:v>364352</c:v>
                </c:pt>
                <c:pt idx="311">
                  <c:v>360451</c:v>
                </c:pt>
                <c:pt idx="312">
                  <c:v>357816</c:v>
                </c:pt>
                <c:pt idx="313">
                  <c:v>356855</c:v>
                </c:pt>
                <c:pt idx="314">
                  <c:v>355948</c:v>
                </c:pt>
                <c:pt idx="315">
                  <c:v>359530</c:v>
                </c:pt>
                <c:pt idx="316">
                  <c:v>345820</c:v>
                </c:pt>
              </c:numCache>
            </c:numRef>
          </c:val>
        </c:ser>
        <c:ser>
          <c:idx val="1"/>
          <c:order val="1"/>
          <c:tx>
            <c:strRef>
              <c:f>'QE3 tools ChartData02-07-13'!$C$1</c:f>
              <c:strCache>
                <c:ptCount val="1"/>
                <c:pt idx="0">
                  <c:v>Покупка долгосрочных ЦБ</c:v>
                </c:pt>
              </c:strCache>
            </c:strRef>
          </c:tx>
          <c:spPr>
            <a:solidFill>
              <a:srgbClr val="55839D"/>
            </a:solidFill>
            <a:ln w="25400">
              <a:noFill/>
            </a:ln>
          </c:spPr>
          <c:cat>
            <c:numRef>
              <c:f>'QE3 tools ChartData02-07-13'!$A$2:$A$318</c:f>
              <c:numCache>
                <c:formatCode>m/d/yyyy</c:formatCode>
                <c:ptCount val="317"/>
                <c:pt idx="0">
                  <c:v>39085</c:v>
                </c:pt>
                <c:pt idx="1">
                  <c:v>39092</c:v>
                </c:pt>
                <c:pt idx="2">
                  <c:v>39099</c:v>
                </c:pt>
                <c:pt idx="3">
                  <c:v>39106</c:v>
                </c:pt>
                <c:pt idx="4">
                  <c:v>39113</c:v>
                </c:pt>
                <c:pt idx="5">
                  <c:v>39120</c:v>
                </c:pt>
                <c:pt idx="6">
                  <c:v>39127</c:v>
                </c:pt>
                <c:pt idx="7">
                  <c:v>39134</c:v>
                </c:pt>
                <c:pt idx="8">
                  <c:v>39141</c:v>
                </c:pt>
                <c:pt idx="9">
                  <c:v>39148</c:v>
                </c:pt>
                <c:pt idx="10">
                  <c:v>39155</c:v>
                </c:pt>
                <c:pt idx="11">
                  <c:v>39162</c:v>
                </c:pt>
                <c:pt idx="12">
                  <c:v>39169</c:v>
                </c:pt>
                <c:pt idx="13">
                  <c:v>39176</c:v>
                </c:pt>
                <c:pt idx="14">
                  <c:v>39183</c:v>
                </c:pt>
                <c:pt idx="15">
                  <c:v>39190</c:v>
                </c:pt>
                <c:pt idx="16">
                  <c:v>39197</c:v>
                </c:pt>
                <c:pt idx="17">
                  <c:v>39204</c:v>
                </c:pt>
                <c:pt idx="18">
                  <c:v>39211</c:v>
                </c:pt>
                <c:pt idx="19">
                  <c:v>39218</c:v>
                </c:pt>
                <c:pt idx="20">
                  <c:v>39225</c:v>
                </c:pt>
                <c:pt idx="21">
                  <c:v>39232</c:v>
                </c:pt>
                <c:pt idx="22">
                  <c:v>39239</c:v>
                </c:pt>
                <c:pt idx="23">
                  <c:v>39246</c:v>
                </c:pt>
                <c:pt idx="24">
                  <c:v>39253</c:v>
                </c:pt>
                <c:pt idx="25">
                  <c:v>39260</c:v>
                </c:pt>
                <c:pt idx="26">
                  <c:v>39267</c:v>
                </c:pt>
                <c:pt idx="27">
                  <c:v>39274</c:v>
                </c:pt>
                <c:pt idx="28">
                  <c:v>39281</c:v>
                </c:pt>
                <c:pt idx="29">
                  <c:v>39288</c:v>
                </c:pt>
                <c:pt idx="30">
                  <c:v>39295</c:v>
                </c:pt>
                <c:pt idx="31">
                  <c:v>39302</c:v>
                </c:pt>
                <c:pt idx="32">
                  <c:v>39309</c:v>
                </c:pt>
                <c:pt idx="33">
                  <c:v>39316</c:v>
                </c:pt>
                <c:pt idx="34">
                  <c:v>39323</c:v>
                </c:pt>
                <c:pt idx="35">
                  <c:v>39330</c:v>
                </c:pt>
                <c:pt idx="36">
                  <c:v>39337</c:v>
                </c:pt>
                <c:pt idx="37">
                  <c:v>39344</c:v>
                </c:pt>
                <c:pt idx="38">
                  <c:v>39351</c:v>
                </c:pt>
                <c:pt idx="39">
                  <c:v>39358</c:v>
                </c:pt>
                <c:pt idx="40">
                  <c:v>39365</c:v>
                </c:pt>
                <c:pt idx="41">
                  <c:v>39372</c:v>
                </c:pt>
                <c:pt idx="42">
                  <c:v>39379</c:v>
                </c:pt>
                <c:pt idx="43">
                  <c:v>39386</c:v>
                </c:pt>
                <c:pt idx="44">
                  <c:v>39393</c:v>
                </c:pt>
                <c:pt idx="45">
                  <c:v>39400</c:v>
                </c:pt>
                <c:pt idx="46">
                  <c:v>39407</c:v>
                </c:pt>
                <c:pt idx="47">
                  <c:v>39414</c:v>
                </c:pt>
                <c:pt idx="48">
                  <c:v>39421</c:v>
                </c:pt>
                <c:pt idx="49">
                  <c:v>39428</c:v>
                </c:pt>
                <c:pt idx="50">
                  <c:v>39435</c:v>
                </c:pt>
                <c:pt idx="51">
                  <c:v>39442</c:v>
                </c:pt>
                <c:pt idx="52">
                  <c:v>39449</c:v>
                </c:pt>
                <c:pt idx="53">
                  <c:v>39456</c:v>
                </c:pt>
                <c:pt idx="54">
                  <c:v>39463</c:v>
                </c:pt>
                <c:pt idx="55">
                  <c:v>39470</c:v>
                </c:pt>
                <c:pt idx="56">
                  <c:v>39477</c:v>
                </c:pt>
                <c:pt idx="57">
                  <c:v>39484</c:v>
                </c:pt>
                <c:pt idx="58">
                  <c:v>39491</c:v>
                </c:pt>
                <c:pt idx="59">
                  <c:v>39498</c:v>
                </c:pt>
                <c:pt idx="60">
                  <c:v>39505</c:v>
                </c:pt>
                <c:pt idx="61">
                  <c:v>39512</c:v>
                </c:pt>
                <c:pt idx="62">
                  <c:v>39519</c:v>
                </c:pt>
                <c:pt idx="63">
                  <c:v>39526</c:v>
                </c:pt>
                <c:pt idx="64">
                  <c:v>39533</c:v>
                </c:pt>
                <c:pt idx="65">
                  <c:v>39540</c:v>
                </c:pt>
                <c:pt idx="66">
                  <c:v>39547</c:v>
                </c:pt>
                <c:pt idx="67">
                  <c:v>39554</c:v>
                </c:pt>
                <c:pt idx="68">
                  <c:v>39561</c:v>
                </c:pt>
                <c:pt idx="69">
                  <c:v>39568</c:v>
                </c:pt>
                <c:pt idx="70">
                  <c:v>39575</c:v>
                </c:pt>
                <c:pt idx="71">
                  <c:v>39582</c:v>
                </c:pt>
                <c:pt idx="72">
                  <c:v>39589</c:v>
                </c:pt>
                <c:pt idx="73">
                  <c:v>39596</c:v>
                </c:pt>
                <c:pt idx="74">
                  <c:v>39603</c:v>
                </c:pt>
                <c:pt idx="75">
                  <c:v>39610</c:v>
                </c:pt>
                <c:pt idx="76">
                  <c:v>39617</c:v>
                </c:pt>
                <c:pt idx="77">
                  <c:v>39624</c:v>
                </c:pt>
                <c:pt idx="78">
                  <c:v>39631</c:v>
                </c:pt>
                <c:pt idx="79">
                  <c:v>39638</c:v>
                </c:pt>
                <c:pt idx="80">
                  <c:v>39645</c:v>
                </c:pt>
                <c:pt idx="81">
                  <c:v>39652</c:v>
                </c:pt>
                <c:pt idx="82">
                  <c:v>39659</c:v>
                </c:pt>
                <c:pt idx="83">
                  <c:v>39666</c:v>
                </c:pt>
                <c:pt idx="84">
                  <c:v>39673</c:v>
                </c:pt>
                <c:pt idx="85">
                  <c:v>39680</c:v>
                </c:pt>
                <c:pt idx="86">
                  <c:v>39687</c:v>
                </c:pt>
                <c:pt idx="87">
                  <c:v>39694</c:v>
                </c:pt>
                <c:pt idx="88">
                  <c:v>39701</c:v>
                </c:pt>
                <c:pt idx="89">
                  <c:v>39708</c:v>
                </c:pt>
                <c:pt idx="90">
                  <c:v>39715</c:v>
                </c:pt>
                <c:pt idx="91">
                  <c:v>39722</c:v>
                </c:pt>
                <c:pt idx="92">
                  <c:v>39729</c:v>
                </c:pt>
                <c:pt idx="93">
                  <c:v>39736</c:v>
                </c:pt>
                <c:pt idx="94">
                  <c:v>39743</c:v>
                </c:pt>
                <c:pt idx="95">
                  <c:v>39750</c:v>
                </c:pt>
                <c:pt idx="96">
                  <c:v>39757</c:v>
                </c:pt>
                <c:pt idx="97">
                  <c:v>39764</c:v>
                </c:pt>
                <c:pt idx="98">
                  <c:v>39771</c:v>
                </c:pt>
                <c:pt idx="99">
                  <c:v>39778</c:v>
                </c:pt>
                <c:pt idx="100">
                  <c:v>39785</c:v>
                </c:pt>
                <c:pt idx="101">
                  <c:v>39792</c:v>
                </c:pt>
                <c:pt idx="102">
                  <c:v>39799</c:v>
                </c:pt>
                <c:pt idx="103">
                  <c:v>39806</c:v>
                </c:pt>
                <c:pt idx="104">
                  <c:v>39813</c:v>
                </c:pt>
                <c:pt idx="105">
                  <c:v>39820</c:v>
                </c:pt>
                <c:pt idx="106">
                  <c:v>39827</c:v>
                </c:pt>
                <c:pt idx="107">
                  <c:v>39834</c:v>
                </c:pt>
                <c:pt idx="108">
                  <c:v>39841</c:v>
                </c:pt>
                <c:pt idx="109">
                  <c:v>39848</c:v>
                </c:pt>
                <c:pt idx="110">
                  <c:v>39855</c:v>
                </c:pt>
                <c:pt idx="111">
                  <c:v>39862</c:v>
                </c:pt>
                <c:pt idx="112">
                  <c:v>39869</c:v>
                </c:pt>
                <c:pt idx="113">
                  <c:v>39876</c:v>
                </c:pt>
                <c:pt idx="114">
                  <c:v>39883</c:v>
                </c:pt>
                <c:pt idx="115">
                  <c:v>39890</c:v>
                </c:pt>
                <c:pt idx="116">
                  <c:v>39897</c:v>
                </c:pt>
                <c:pt idx="117">
                  <c:v>39904</c:v>
                </c:pt>
                <c:pt idx="118">
                  <c:v>39911</c:v>
                </c:pt>
                <c:pt idx="119">
                  <c:v>39918</c:v>
                </c:pt>
                <c:pt idx="120">
                  <c:v>39925</c:v>
                </c:pt>
                <c:pt idx="121">
                  <c:v>39932</c:v>
                </c:pt>
                <c:pt idx="122">
                  <c:v>39939</c:v>
                </c:pt>
                <c:pt idx="123">
                  <c:v>39946</c:v>
                </c:pt>
                <c:pt idx="124">
                  <c:v>39953</c:v>
                </c:pt>
                <c:pt idx="125">
                  <c:v>39962</c:v>
                </c:pt>
                <c:pt idx="126">
                  <c:v>39967</c:v>
                </c:pt>
                <c:pt idx="127">
                  <c:v>39974</c:v>
                </c:pt>
                <c:pt idx="128">
                  <c:v>39981</c:v>
                </c:pt>
                <c:pt idx="129">
                  <c:v>39988</c:v>
                </c:pt>
                <c:pt idx="130">
                  <c:v>39995</c:v>
                </c:pt>
                <c:pt idx="131">
                  <c:v>40002</c:v>
                </c:pt>
                <c:pt idx="132">
                  <c:v>40009</c:v>
                </c:pt>
                <c:pt idx="133">
                  <c:v>40016</c:v>
                </c:pt>
                <c:pt idx="134">
                  <c:v>40023</c:v>
                </c:pt>
                <c:pt idx="135">
                  <c:v>40030</c:v>
                </c:pt>
                <c:pt idx="136">
                  <c:v>40037</c:v>
                </c:pt>
                <c:pt idx="137">
                  <c:v>40044</c:v>
                </c:pt>
                <c:pt idx="138">
                  <c:v>40051</c:v>
                </c:pt>
                <c:pt idx="139">
                  <c:v>40058</c:v>
                </c:pt>
                <c:pt idx="140">
                  <c:v>40065</c:v>
                </c:pt>
                <c:pt idx="141">
                  <c:v>40072</c:v>
                </c:pt>
                <c:pt idx="142">
                  <c:v>40079</c:v>
                </c:pt>
                <c:pt idx="143">
                  <c:v>40086</c:v>
                </c:pt>
                <c:pt idx="144">
                  <c:v>40093</c:v>
                </c:pt>
                <c:pt idx="145">
                  <c:v>40100</c:v>
                </c:pt>
                <c:pt idx="146">
                  <c:v>40107</c:v>
                </c:pt>
                <c:pt idx="147">
                  <c:v>40114</c:v>
                </c:pt>
                <c:pt idx="148">
                  <c:v>40121</c:v>
                </c:pt>
                <c:pt idx="149">
                  <c:v>40128</c:v>
                </c:pt>
                <c:pt idx="150">
                  <c:v>40135</c:v>
                </c:pt>
                <c:pt idx="151">
                  <c:v>40142</c:v>
                </c:pt>
                <c:pt idx="152">
                  <c:v>40149</c:v>
                </c:pt>
                <c:pt idx="153">
                  <c:v>40156</c:v>
                </c:pt>
                <c:pt idx="154">
                  <c:v>40163</c:v>
                </c:pt>
                <c:pt idx="155">
                  <c:v>40170</c:v>
                </c:pt>
                <c:pt idx="156">
                  <c:v>40177</c:v>
                </c:pt>
                <c:pt idx="157">
                  <c:v>40184</c:v>
                </c:pt>
                <c:pt idx="158">
                  <c:v>40191</c:v>
                </c:pt>
                <c:pt idx="159">
                  <c:v>40198</c:v>
                </c:pt>
                <c:pt idx="160">
                  <c:v>40204</c:v>
                </c:pt>
                <c:pt idx="161">
                  <c:v>40212</c:v>
                </c:pt>
                <c:pt idx="162">
                  <c:v>40219</c:v>
                </c:pt>
                <c:pt idx="163">
                  <c:v>40226</c:v>
                </c:pt>
                <c:pt idx="164">
                  <c:v>40233</c:v>
                </c:pt>
                <c:pt idx="165">
                  <c:v>40240</c:v>
                </c:pt>
                <c:pt idx="166">
                  <c:v>40247</c:v>
                </c:pt>
                <c:pt idx="167">
                  <c:v>40254</c:v>
                </c:pt>
                <c:pt idx="168">
                  <c:v>40261</c:v>
                </c:pt>
                <c:pt idx="169">
                  <c:v>40268</c:v>
                </c:pt>
                <c:pt idx="170">
                  <c:v>40275</c:v>
                </c:pt>
                <c:pt idx="171">
                  <c:v>40282</c:v>
                </c:pt>
                <c:pt idx="172">
                  <c:v>40289</c:v>
                </c:pt>
                <c:pt idx="173">
                  <c:v>40296</c:v>
                </c:pt>
                <c:pt idx="174">
                  <c:v>40303</c:v>
                </c:pt>
                <c:pt idx="175">
                  <c:v>40310</c:v>
                </c:pt>
                <c:pt idx="176">
                  <c:v>40317</c:v>
                </c:pt>
                <c:pt idx="177">
                  <c:v>40324</c:v>
                </c:pt>
                <c:pt idx="178">
                  <c:v>40331</c:v>
                </c:pt>
                <c:pt idx="179">
                  <c:v>40338</c:v>
                </c:pt>
                <c:pt idx="180">
                  <c:v>40345</c:v>
                </c:pt>
                <c:pt idx="181">
                  <c:v>40352</c:v>
                </c:pt>
                <c:pt idx="182">
                  <c:v>40359</c:v>
                </c:pt>
                <c:pt idx="183">
                  <c:v>40366</c:v>
                </c:pt>
                <c:pt idx="184">
                  <c:v>40373</c:v>
                </c:pt>
                <c:pt idx="185">
                  <c:v>40380</c:v>
                </c:pt>
                <c:pt idx="186">
                  <c:v>40387</c:v>
                </c:pt>
                <c:pt idx="187">
                  <c:v>40394</c:v>
                </c:pt>
                <c:pt idx="188">
                  <c:v>40401</c:v>
                </c:pt>
                <c:pt idx="189">
                  <c:v>40408</c:v>
                </c:pt>
                <c:pt idx="190">
                  <c:v>40415</c:v>
                </c:pt>
                <c:pt idx="191">
                  <c:v>40422</c:v>
                </c:pt>
                <c:pt idx="192">
                  <c:v>40429</c:v>
                </c:pt>
                <c:pt idx="193">
                  <c:v>40436</c:v>
                </c:pt>
                <c:pt idx="194">
                  <c:v>40443</c:v>
                </c:pt>
                <c:pt idx="195">
                  <c:v>40450</c:v>
                </c:pt>
                <c:pt idx="196">
                  <c:v>40457</c:v>
                </c:pt>
                <c:pt idx="197">
                  <c:v>40464</c:v>
                </c:pt>
                <c:pt idx="198">
                  <c:v>40471</c:v>
                </c:pt>
                <c:pt idx="199">
                  <c:v>40478</c:v>
                </c:pt>
                <c:pt idx="200">
                  <c:v>40485</c:v>
                </c:pt>
                <c:pt idx="201">
                  <c:v>40492</c:v>
                </c:pt>
                <c:pt idx="202">
                  <c:v>40499</c:v>
                </c:pt>
                <c:pt idx="203">
                  <c:v>40506</c:v>
                </c:pt>
                <c:pt idx="204">
                  <c:v>40513</c:v>
                </c:pt>
                <c:pt idx="205">
                  <c:v>40520</c:v>
                </c:pt>
                <c:pt idx="206">
                  <c:v>40527</c:v>
                </c:pt>
                <c:pt idx="207">
                  <c:v>40534</c:v>
                </c:pt>
                <c:pt idx="208">
                  <c:v>40541</c:v>
                </c:pt>
                <c:pt idx="209">
                  <c:v>40548</c:v>
                </c:pt>
                <c:pt idx="210">
                  <c:v>40555</c:v>
                </c:pt>
                <c:pt idx="211">
                  <c:v>40562</c:v>
                </c:pt>
                <c:pt idx="212">
                  <c:v>40569</c:v>
                </c:pt>
                <c:pt idx="213">
                  <c:v>40576</c:v>
                </c:pt>
                <c:pt idx="214">
                  <c:v>40583</c:v>
                </c:pt>
                <c:pt idx="215">
                  <c:v>40590</c:v>
                </c:pt>
                <c:pt idx="216">
                  <c:v>40597</c:v>
                </c:pt>
                <c:pt idx="217">
                  <c:v>40604</c:v>
                </c:pt>
                <c:pt idx="218">
                  <c:v>40611</c:v>
                </c:pt>
                <c:pt idx="219">
                  <c:v>40618</c:v>
                </c:pt>
                <c:pt idx="220">
                  <c:v>40625</c:v>
                </c:pt>
                <c:pt idx="221">
                  <c:v>40632</c:v>
                </c:pt>
                <c:pt idx="222">
                  <c:v>40639</c:v>
                </c:pt>
                <c:pt idx="223">
                  <c:v>40646</c:v>
                </c:pt>
                <c:pt idx="224">
                  <c:v>40653</c:v>
                </c:pt>
                <c:pt idx="225">
                  <c:v>40660</c:v>
                </c:pt>
                <c:pt idx="226">
                  <c:v>40667</c:v>
                </c:pt>
                <c:pt idx="227">
                  <c:v>40674</c:v>
                </c:pt>
                <c:pt idx="228">
                  <c:v>40681</c:v>
                </c:pt>
                <c:pt idx="229">
                  <c:v>40688</c:v>
                </c:pt>
                <c:pt idx="230">
                  <c:v>40695</c:v>
                </c:pt>
                <c:pt idx="231">
                  <c:v>40702</c:v>
                </c:pt>
                <c:pt idx="232">
                  <c:v>40709</c:v>
                </c:pt>
                <c:pt idx="233">
                  <c:v>40716</c:v>
                </c:pt>
                <c:pt idx="234">
                  <c:v>40723</c:v>
                </c:pt>
                <c:pt idx="235">
                  <c:v>40730</c:v>
                </c:pt>
                <c:pt idx="236">
                  <c:v>40737</c:v>
                </c:pt>
                <c:pt idx="237">
                  <c:v>40744</c:v>
                </c:pt>
                <c:pt idx="238">
                  <c:v>40751</c:v>
                </c:pt>
                <c:pt idx="239">
                  <c:v>40758</c:v>
                </c:pt>
                <c:pt idx="240">
                  <c:v>40765</c:v>
                </c:pt>
                <c:pt idx="241">
                  <c:v>40772</c:v>
                </c:pt>
                <c:pt idx="242">
                  <c:v>40779</c:v>
                </c:pt>
                <c:pt idx="243">
                  <c:v>40786</c:v>
                </c:pt>
                <c:pt idx="244">
                  <c:v>40793</c:v>
                </c:pt>
                <c:pt idx="245">
                  <c:v>40800</c:v>
                </c:pt>
                <c:pt idx="246">
                  <c:v>40807</c:v>
                </c:pt>
                <c:pt idx="247">
                  <c:v>40814</c:v>
                </c:pt>
                <c:pt idx="248">
                  <c:v>40821</c:v>
                </c:pt>
                <c:pt idx="249">
                  <c:v>40828</c:v>
                </c:pt>
                <c:pt idx="250">
                  <c:v>40835</c:v>
                </c:pt>
                <c:pt idx="251">
                  <c:v>40842</c:v>
                </c:pt>
                <c:pt idx="252">
                  <c:v>40849</c:v>
                </c:pt>
                <c:pt idx="253">
                  <c:v>40856</c:v>
                </c:pt>
                <c:pt idx="254">
                  <c:v>40863</c:v>
                </c:pt>
                <c:pt idx="255">
                  <c:v>40870</c:v>
                </c:pt>
                <c:pt idx="256">
                  <c:v>40877</c:v>
                </c:pt>
                <c:pt idx="257">
                  <c:v>40884</c:v>
                </c:pt>
                <c:pt idx="258">
                  <c:v>40891</c:v>
                </c:pt>
                <c:pt idx="259">
                  <c:v>40898</c:v>
                </c:pt>
                <c:pt idx="260">
                  <c:v>40905</c:v>
                </c:pt>
                <c:pt idx="261">
                  <c:v>40912</c:v>
                </c:pt>
                <c:pt idx="262">
                  <c:v>40919</c:v>
                </c:pt>
                <c:pt idx="263">
                  <c:v>40926</c:v>
                </c:pt>
                <c:pt idx="264">
                  <c:v>40933</c:v>
                </c:pt>
                <c:pt idx="265">
                  <c:v>40940</c:v>
                </c:pt>
                <c:pt idx="266">
                  <c:v>40947</c:v>
                </c:pt>
                <c:pt idx="267">
                  <c:v>40954</c:v>
                </c:pt>
                <c:pt idx="268">
                  <c:v>40960</c:v>
                </c:pt>
                <c:pt idx="269">
                  <c:v>40961</c:v>
                </c:pt>
                <c:pt idx="270">
                  <c:v>40968</c:v>
                </c:pt>
                <c:pt idx="271">
                  <c:v>40975</c:v>
                </c:pt>
                <c:pt idx="272">
                  <c:v>40982</c:v>
                </c:pt>
                <c:pt idx="273">
                  <c:v>40996</c:v>
                </c:pt>
                <c:pt idx="274">
                  <c:v>41003</c:v>
                </c:pt>
                <c:pt idx="275">
                  <c:v>41010</c:v>
                </c:pt>
                <c:pt idx="276">
                  <c:v>41017</c:v>
                </c:pt>
                <c:pt idx="277">
                  <c:v>41024</c:v>
                </c:pt>
                <c:pt idx="278">
                  <c:v>41031</c:v>
                </c:pt>
                <c:pt idx="279">
                  <c:v>41038</c:v>
                </c:pt>
                <c:pt idx="280">
                  <c:v>41045</c:v>
                </c:pt>
                <c:pt idx="281">
                  <c:v>41054</c:v>
                </c:pt>
                <c:pt idx="282">
                  <c:v>41059</c:v>
                </c:pt>
                <c:pt idx="283">
                  <c:v>41066</c:v>
                </c:pt>
                <c:pt idx="284">
                  <c:v>41073</c:v>
                </c:pt>
                <c:pt idx="285">
                  <c:v>41080</c:v>
                </c:pt>
                <c:pt idx="286">
                  <c:v>41087</c:v>
                </c:pt>
                <c:pt idx="287">
                  <c:v>41094</c:v>
                </c:pt>
                <c:pt idx="288">
                  <c:v>41101</c:v>
                </c:pt>
                <c:pt idx="289">
                  <c:v>41108</c:v>
                </c:pt>
                <c:pt idx="290">
                  <c:v>41115</c:v>
                </c:pt>
                <c:pt idx="291">
                  <c:v>41122</c:v>
                </c:pt>
                <c:pt idx="292">
                  <c:v>41129</c:v>
                </c:pt>
                <c:pt idx="293">
                  <c:v>41136</c:v>
                </c:pt>
                <c:pt idx="294">
                  <c:v>41143</c:v>
                </c:pt>
                <c:pt idx="295">
                  <c:v>41150</c:v>
                </c:pt>
                <c:pt idx="296">
                  <c:v>41157</c:v>
                </c:pt>
                <c:pt idx="297">
                  <c:v>41164</c:v>
                </c:pt>
                <c:pt idx="298">
                  <c:v>41171</c:v>
                </c:pt>
                <c:pt idx="299">
                  <c:v>41178</c:v>
                </c:pt>
                <c:pt idx="300">
                  <c:v>41185</c:v>
                </c:pt>
                <c:pt idx="301">
                  <c:v>41192</c:v>
                </c:pt>
                <c:pt idx="302">
                  <c:v>41199</c:v>
                </c:pt>
                <c:pt idx="303">
                  <c:v>41206</c:v>
                </c:pt>
                <c:pt idx="304">
                  <c:v>41213</c:v>
                </c:pt>
                <c:pt idx="305">
                  <c:v>41222</c:v>
                </c:pt>
                <c:pt idx="306">
                  <c:v>41234</c:v>
                </c:pt>
                <c:pt idx="307">
                  <c:v>41241</c:v>
                </c:pt>
                <c:pt idx="308">
                  <c:v>41255</c:v>
                </c:pt>
                <c:pt idx="309">
                  <c:v>41258</c:v>
                </c:pt>
                <c:pt idx="310">
                  <c:v>41262</c:v>
                </c:pt>
                <c:pt idx="311">
                  <c:v>41269</c:v>
                </c:pt>
                <c:pt idx="312">
                  <c:v>41276</c:v>
                </c:pt>
                <c:pt idx="313">
                  <c:v>41283</c:v>
                </c:pt>
                <c:pt idx="314">
                  <c:v>41290</c:v>
                </c:pt>
                <c:pt idx="315">
                  <c:v>41299</c:v>
                </c:pt>
                <c:pt idx="316">
                  <c:v>41304</c:v>
                </c:pt>
              </c:numCache>
            </c:numRef>
          </c:cat>
          <c:val>
            <c:numRef>
              <c:f>'QE3 tools ChartData02-07-13'!$C$2:$C$318</c:f>
              <c:numCache>
                <c:formatCode>General</c:formatCode>
                <c:ptCount val="317"/>
                <c:pt idx="115">
                  <c:v>286</c:v>
                </c:pt>
                <c:pt idx="116">
                  <c:v>327</c:v>
                </c:pt>
                <c:pt idx="117">
                  <c:v>18563</c:v>
                </c:pt>
                <c:pt idx="118">
                  <c:v>34645</c:v>
                </c:pt>
                <c:pt idx="119">
                  <c:v>48823</c:v>
                </c:pt>
                <c:pt idx="120">
                  <c:v>57685</c:v>
                </c:pt>
                <c:pt idx="121">
                  <c:v>71760</c:v>
                </c:pt>
                <c:pt idx="122">
                  <c:v>84337</c:v>
                </c:pt>
                <c:pt idx="123">
                  <c:v>100826</c:v>
                </c:pt>
                <c:pt idx="124">
                  <c:v>112766</c:v>
                </c:pt>
                <c:pt idx="125">
                  <c:v>128085</c:v>
                </c:pt>
                <c:pt idx="126">
                  <c:v>135134</c:v>
                </c:pt>
                <c:pt idx="127">
                  <c:v>157653</c:v>
                </c:pt>
                <c:pt idx="128">
                  <c:v>167911</c:v>
                </c:pt>
                <c:pt idx="129">
                  <c:v>182434</c:v>
                </c:pt>
                <c:pt idx="130">
                  <c:v>192512</c:v>
                </c:pt>
                <c:pt idx="131">
                  <c:v>202539</c:v>
                </c:pt>
                <c:pt idx="132">
                  <c:v>213082</c:v>
                </c:pt>
                <c:pt idx="133">
                  <c:v>220840</c:v>
                </c:pt>
                <c:pt idx="134">
                  <c:v>223869</c:v>
                </c:pt>
                <c:pt idx="135">
                  <c:v>232899</c:v>
                </c:pt>
                <c:pt idx="136">
                  <c:v>256530</c:v>
                </c:pt>
                <c:pt idx="137">
                  <c:v>270825</c:v>
                </c:pt>
                <c:pt idx="138">
                  <c:v>279606</c:v>
                </c:pt>
                <c:pt idx="139">
                  <c:v>288173</c:v>
                </c:pt>
                <c:pt idx="140">
                  <c:v>293107</c:v>
                </c:pt>
                <c:pt idx="141">
                  <c:v>294455</c:v>
                </c:pt>
                <c:pt idx="142">
                  <c:v>300247</c:v>
                </c:pt>
                <c:pt idx="143">
                  <c:v>302609</c:v>
                </c:pt>
                <c:pt idx="144">
                  <c:v>302631</c:v>
                </c:pt>
                <c:pt idx="145">
                  <c:v>306903</c:v>
                </c:pt>
                <c:pt idx="146">
                  <c:v>306956</c:v>
                </c:pt>
                <c:pt idx="147">
                  <c:v>308029</c:v>
                </c:pt>
                <c:pt idx="148">
                  <c:v>310808</c:v>
                </c:pt>
                <c:pt idx="149">
                  <c:v>310815</c:v>
                </c:pt>
                <c:pt idx="150">
                  <c:v>318693</c:v>
                </c:pt>
                <c:pt idx="151">
                  <c:v>318701</c:v>
                </c:pt>
                <c:pt idx="152">
                  <c:v>318351</c:v>
                </c:pt>
                <c:pt idx="153">
                  <c:v>318360</c:v>
                </c:pt>
                <c:pt idx="154">
                  <c:v>317807</c:v>
                </c:pt>
                <c:pt idx="155">
                  <c:v>317818</c:v>
                </c:pt>
                <c:pt idx="156">
                  <c:v>317827</c:v>
                </c:pt>
                <c:pt idx="157">
                  <c:v>316370</c:v>
                </c:pt>
                <c:pt idx="158">
                  <c:v>316377</c:v>
                </c:pt>
                <c:pt idx="159">
                  <c:v>318215</c:v>
                </c:pt>
                <c:pt idx="160">
                  <c:v>318222</c:v>
                </c:pt>
                <c:pt idx="161">
                  <c:v>317909</c:v>
                </c:pt>
                <c:pt idx="162">
                  <c:v>317889</c:v>
                </c:pt>
                <c:pt idx="163">
                  <c:v>325314</c:v>
                </c:pt>
                <c:pt idx="164">
                  <c:v>325295</c:v>
                </c:pt>
                <c:pt idx="165">
                  <c:v>322266</c:v>
                </c:pt>
                <c:pt idx="166">
                  <c:v>322299</c:v>
                </c:pt>
                <c:pt idx="167">
                  <c:v>323209</c:v>
                </c:pt>
                <c:pt idx="168">
                  <c:v>323243</c:v>
                </c:pt>
                <c:pt idx="169">
                  <c:v>322335</c:v>
                </c:pt>
                <c:pt idx="170">
                  <c:v>322338</c:v>
                </c:pt>
                <c:pt idx="171">
                  <c:v>322340</c:v>
                </c:pt>
                <c:pt idx="172">
                  <c:v>325157</c:v>
                </c:pt>
                <c:pt idx="173">
                  <c:v>325159</c:v>
                </c:pt>
                <c:pt idx="174">
                  <c:v>321694</c:v>
                </c:pt>
                <c:pt idx="175">
                  <c:v>321733</c:v>
                </c:pt>
                <c:pt idx="176">
                  <c:v>328569</c:v>
                </c:pt>
                <c:pt idx="177">
                  <c:v>328608</c:v>
                </c:pt>
                <c:pt idx="178">
                  <c:v>321837</c:v>
                </c:pt>
                <c:pt idx="179">
                  <c:v>321854</c:v>
                </c:pt>
                <c:pt idx="180">
                  <c:v>322275</c:v>
                </c:pt>
                <c:pt idx="181">
                  <c:v>322293</c:v>
                </c:pt>
                <c:pt idx="182">
                  <c:v>322113</c:v>
                </c:pt>
                <c:pt idx="183">
                  <c:v>322120</c:v>
                </c:pt>
                <c:pt idx="184">
                  <c:v>322127</c:v>
                </c:pt>
                <c:pt idx="185">
                  <c:v>322158</c:v>
                </c:pt>
                <c:pt idx="186">
                  <c:v>322166</c:v>
                </c:pt>
                <c:pt idx="187">
                  <c:v>322630</c:v>
                </c:pt>
                <c:pt idx="188">
                  <c:v>322621</c:v>
                </c:pt>
                <c:pt idx="189">
                  <c:v>327390</c:v>
                </c:pt>
                <c:pt idx="190">
                  <c:v>332339</c:v>
                </c:pt>
                <c:pt idx="191">
                  <c:v>333398</c:v>
                </c:pt>
                <c:pt idx="192">
                  <c:v>337009</c:v>
                </c:pt>
                <c:pt idx="193">
                  <c:v>342594</c:v>
                </c:pt>
                <c:pt idx="194">
                  <c:v>353055</c:v>
                </c:pt>
                <c:pt idx="195">
                  <c:v>359617</c:v>
                </c:pt>
                <c:pt idx="196">
                  <c:v>366744</c:v>
                </c:pt>
                <c:pt idx="197">
                  <c:v>368827</c:v>
                </c:pt>
                <c:pt idx="198">
                  <c:v>380370</c:v>
                </c:pt>
                <c:pt idx="199">
                  <c:v>386096</c:v>
                </c:pt>
                <c:pt idx="200">
                  <c:v>388255</c:v>
                </c:pt>
                <c:pt idx="201">
                  <c:v>399287</c:v>
                </c:pt>
                <c:pt idx="202">
                  <c:v>416553</c:v>
                </c:pt>
                <c:pt idx="203">
                  <c:v>444172</c:v>
                </c:pt>
                <c:pt idx="204">
                  <c:v>459301</c:v>
                </c:pt>
                <c:pt idx="205">
                  <c:v>491460</c:v>
                </c:pt>
                <c:pt idx="206">
                  <c:v>507945</c:v>
                </c:pt>
                <c:pt idx="207">
                  <c:v>547627</c:v>
                </c:pt>
                <c:pt idx="208">
                  <c:v>556490</c:v>
                </c:pt>
                <c:pt idx="209">
                  <c:v>573129</c:v>
                </c:pt>
                <c:pt idx="210">
                  <c:v>604205</c:v>
                </c:pt>
                <c:pt idx="211">
                  <c:v>618488</c:v>
                </c:pt>
                <c:pt idx="212">
                  <c:v>653358</c:v>
                </c:pt>
                <c:pt idx="213">
                  <c:v>676436</c:v>
                </c:pt>
                <c:pt idx="214">
                  <c:v>705357</c:v>
                </c:pt>
                <c:pt idx="215">
                  <c:v>721482</c:v>
                </c:pt>
                <c:pt idx="216">
                  <c:v>744564</c:v>
                </c:pt>
                <c:pt idx="217">
                  <c:v>767616</c:v>
                </c:pt>
                <c:pt idx="218">
                  <c:v>797423</c:v>
                </c:pt>
                <c:pt idx="219">
                  <c:v>801510</c:v>
                </c:pt>
                <c:pt idx="220">
                  <c:v>826359</c:v>
                </c:pt>
                <c:pt idx="221">
                  <c:v>854560</c:v>
                </c:pt>
                <c:pt idx="222">
                  <c:v>880268</c:v>
                </c:pt>
                <c:pt idx="223">
                  <c:v>896752</c:v>
                </c:pt>
                <c:pt idx="224">
                  <c:v>913894</c:v>
                </c:pt>
                <c:pt idx="225">
                  <c:v>924862</c:v>
                </c:pt>
                <c:pt idx="226">
                  <c:v>955454</c:v>
                </c:pt>
                <c:pt idx="227">
                  <c:v>979799</c:v>
                </c:pt>
                <c:pt idx="228">
                  <c:v>1000357</c:v>
                </c:pt>
                <c:pt idx="229">
                  <c:v>1024511</c:v>
                </c:pt>
                <c:pt idx="230">
                  <c:v>1040874</c:v>
                </c:pt>
                <c:pt idx="231">
                  <c:v>1063291</c:v>
                </c:pt>
                <c:pt idx="232">
                  <c:v>1084565</c:v>
                </c:pt>
                <c:pt idx="233">
                  <c:v>1102085</c:v>
                </c:pt>
                <c:pt idx="234">
                  <c:v>1117175</c:v>
                </c:pt>
                <c:pt idx="235">
                  <c:v>1121274</c:v>
                </c:pt>
                <c:pt idx="236">
                  <c:v>1127168</c:v>
                </c:pt>
                <c:pt idx="237">
                  <c:v>1120579</c:v>
                </c:pt>
                <c:pt idx="238">
                  <c:v>1124640</c:v>
                </c:pt>
                <c:pt idx="239">
                  <c:v>1124220</c:v>
                </c:pt>
                <c:pt idx="240">
                  <c:v>1128046</c:v>
                </c:pt>
                <c:pt idx="241">
                  <c:v>1118602</c:v>
                </c:pt>
                <c:pt idx="242">
                  <c:v>1119406</c:v>
                </c:pt>
                <c:pt idx="243">
                  <c:v>1126481</c:v>
                </c:pt>
                <c:pt idx="244">
                  <c:v>1123119</c:v>
                </c:pt>
                <c:pt idx="245">
                  <c:v>1126479</c:v>
                </c:pt>
                <c:pt idx="246">
                  <c:v>1126225</c:v>
                </c:pt>
                <c:pt idx="247">
                  <c:v>1127774</c:v>
                </c:pt>
                <c:pt idx="248">
                  <c:v>1133521</c:v>
                </c:pt>
                <c:pt idx="249">
                  <c:v>1139369</c:v>
                </c:pt>
                <c:pt idx="250">
                  <c:v>1139917</c:v>
                </c:pt>
                <c:pt idx="251">
                  <c:v>1148025</c:v>
                </c:pt>
                <c:pt idx="252">
                  <c:v>1128315</c:v>
                </c:pt>
                <c:pt idx="253">
                  <c:v>1142228</c:v>
                </c:pt>
                <c:pt idx="254">
                  <c:v>1153992</c:v>
                </c:pt>
                <c:pt idx="255">
                  <c:v>1151479</c:v>
                </c:pt>
                <c:pt idx="256">
                  <c:v>1163704</c:v>
                </c:pt>
                <c:pt idx="257">
                  <c:v>1160672</c:v>
                </c:pt>
                <c:pt idx="258">
                  <c:v>1168913</c:v>
                </c:pt>
                <c:pt idx="259">
                  <c:v>1184627</c:v>
                </c:pt>
                <c:pt idx="260">
                  <c:v>1172472</c:v>
                </c:pt>
                <c:pt idx="261">
                  <c:v>1164409</c:v>
                </c:pt>
                <c:pt idx="262">
                  <c:v>1161400</c:v>
                </c:pt>
                <c:pt idx="263">
                  <c:v>1165814</c:v>
                </c:pt>
                <c:pt idx="264">
                  <c:v>1175839</c:v>
                </c:pt>
                <c:pt idx="265">
                  <c:v>1176438</c:v>
                </c:pt>
                <c:pt idx="266">
                  <c:v>1184123</c:v>
                </c:pt>
                <c:pt idx="267">
                  <c:v>1199283</c:v>
                </c:pt>
                <c:pt idx="268">
                  <c:v>1195743</c:v>
                </c:pt>
                <c:pt idx="269">
                  <c:v>1182188</c:v>
                </c:pt>
                <c:pt idx="270">
                  <c:v>1182887</c:v>
                </c:pt>
                <c:pt idx="271">
                  <c:v>1189637</c:v>
                </c:pt>
                <c:pt idx="272">
                  <c:v>1190123</c:v>
                </c:pt>
                <c:pt idx="273">
                  <c:v>1198796</c:v>
                </c:pt>
                <c:pt idx="274">
                  <c:v>1202507</c:v>
                </c:pt>
                <c:pt idx="275">
                  <c:v>1215701</c:v>
                </c:pt>
                <c:pt idx="276">
                  <c:v>1221677</c:v>
                </c:pt>
                <c:pt idx="277">
                  <c:v>1217302</c:v>
                </c:pt>
                <c:pt idx="278">
                  <c:v>1216968</c:v>
                </c:pt>
                <c:pt idx="279">
                  <c:v>1223917</c:v>
                </c:pt>
                <c:pt idx="280">
                  <c:v>1212767</c:v>
                </c:pt>
                <c:pt idx="281">
                  <c:v>1217099</c:v>
                </c:pt>
                <c:pt idx="282">
                  <c:v>1216951</c:v>
                </c:pt>
                <c:pt idx="283">
                  <c:v>1231326</c:v>
                </c:pt>
                <c:pt idx="284">
                  <c:v>1227191</c:v>
                </c:pt>
                <c:pt idx="285">
                  <c:v>1240210</c:v>
                </c:pt>
                <c:pt idx="286">
                  <c:v>1243163</c:v>
                </c:pt>
                <c:pt idx="287">
                  <c:v>1244018</c:v>
                </c:pt>
                <c:pt idx="288">
                  <c:v>1251988</c:v>
                </c:pt>
                <c:pt idx="289">
                  <c:v>1244524</c:v>
                </c:pt>
                <c:pt idx="290">
                  <c:v>1249679</c:v>
                </c:pt>
                <c:pt idx="291">
                  <c:v>1253981</c:v>
                </c:pt>
                <c:pt idx="292">
                  <c:v>1264901</c:v>
                </c:pt>
                <c:pt idx="293">
                  <c:v>1268180</c:v>
                </c:pt>
                <c:pt idx="294">
                  <c:v>1258973</c:v>
                </c:pt>
                <c:pt idx="295">
                  <c:v>1261234</c:v>
                </c:pt>
                <c:pt idx="296">
                  <c:v>1274238</c:v>
                </c:pt>
                <c:pt idx="297">
                  <c:v>1279948</c:v>
                </c:pt>
                <c:pt idx="298">
                  <c:v>1275195</c:v>
                </c:pt>
                <c:pt idx="299">
                  <c:v>1277500</c:v>
                </c:pt>
                <c:pt idx="300">
                  <c:v>1282864</c:v>
                </c:pt>
                <c:pt idx="301">
                  <c:v>1284252</c:v>
                </c:pt>
                <c:pt idx="302">
                  <c:v>1289599</c:v>
                </c:pt>
                <c:pt idx="303">
                  <c:v>1277040</c:v>
                </c:pt>
                <c:pt idx="304">
                  <c:v>1275849</c:v>
                </c:pt>
                <c:pt idx="305">
                  <c:v>1281805</c:v>
                </c:pt>
                <c:pt idx="306">
                  <c:v>1280979</c:v>
                </c:pt>
                <c:pt idx="307">
                  <c:v>1277135</c:v>
                </c:pt>
                <c:pt idx="308">
                  <c:v>1291422</c:v>
                </c:pt>
                <c:pt idx="309">
                  <c:v>1284183</c:v>
                </c:pt>
                <c:pt idx="310">
                  <c:v>1289466</c:v>
                </c:pt>
                <c:pt idx="311">
                  <c:v>1287544</c:v>
                </c:pt>
                <c:pt idx="312">
                  <c:v>1297115</c:v>
                </c:pt>
                <c:pt idx="313">
                  <c:v>1307303</c:v>
                </c:pt>
                <c:pt idx="314">
                  <c:v>1319881</c:v>
                </c:pt>
                <c:pt idx="315">
                  <c:v>1327687</c:v>
                </c:pt>
                <c:pt idx="316">
                  <c:v>1341053</c:v>
                </c:pt>
              </c:numCache>
            </c:numRef>
          </c:val>
        </c:ser>
        <c:ser>
          <c:idx val="2"/>
          <c:order val="2"/>
          <c:tx>
            <c:strRef>
              <c:f>'QE3 tools ChartData02-07-13'!$D$1</c:f>
              <c:strCache>
                <c:ptCount val="1"/>
                <c:pt idx="0">
                  <c:v>Кредиты финансовым институциям</c:v>
                </c:pt>
              </c:strCache>
            </c:strRef>
          </c:tx>
          <c:spPr>
            <a:solidFill>
              <a:srgbClr val="A8C2D0"/>
            </a:solidFill>
            <a:ln w="25400">
              <a:noFill/>
            </a:ln>
          </c:spPr>
          <c:cat>
            <c:numRef>
              <c:f>'QE3 tools ChartData02-07-13'!$A$2:$A$318</c:f>
              <c:numCache>
                <c:formatCode>m/d/yyyy</c:formatCode>
                <c:ptCount val="317"/>
                <c:pt idx="0">
                  <c:v>39085</c:v>
                </c:pt>
                <c:pt idx="1">
                  <c:v>39092</c:v>
                </c:pt>
                <c:pt idx="2">
                  <c:v>39099</c:v>
                </c:pt>
                <c:pt idx="3">
                  <c:v>39106</c:v>
                </c:pt>
                <c:pt idx="4">
                  <c:v>39113</c:v>
                </c:pt>
                <c:pt idx="5">
                  <c:v>39120</c:v>
                </c:pt>
                <c:pt idx="6">
                  <c:v>39127</c:v>
                </c:pt>
                <c:pt idx="7">
                  <c:v>39134</c:v>
                </c:pt>
                <c:pt idx="8">
                  <c:v>39141</c:v>
                </c:pt>
                <c:pt idx="9">
                  <c:v>39148</c:v>
                </c:pt>
                <c:pt idx="10">
                  <c:v>39155</c:v>
                </c:pt>
                <c:pt idx="11">
                  <c:v>39162</c:v>
                </c:pt>
                <c:pt idx="12">
                  <c:v>39169</c:v>
                </c:pt>
                <c:pt idx="13">
                  <c:v>39176</c:v>
                </c:pt>
                <c:pt idx="14">
                  <c:v>39183</c:v>
                </c:pt>
                <c:pt idx="15">
                  <c:v>39190</c:v>
                </c:pt>
                <c:pt idx="16">
                  <c:v>39197</c:v>
                </c:pt>
                <c:pt idx="17">
                  <c:v>39204</c:v>
                </c:pt>
                <c:pt idx="18">
                  <c:v>39211</c:v>
                </c:pt>
                <c:pt idx="19">
                  <c:v>39218</c:v>
                </c:pt>
                <c:pt idx="20">
                  <c:v>39225</c:v>
                </c:pt>
                <c:pt idx="21">
                  <c:v>39232</c:v>
                </c:pt>
                <c:pt idx="22">
                  <c:v>39239</c:v>
                </c:pt>
                <c:pt idx="23">
                  <c:v>39246</c:v>
                </c:pt>
                <c:pt idx="24">
                  <c:v>39253</c:v>
                </c:pt>
                <c:pt idx="25">
                  <c:v>39260</c:v>
                </c:pt>
                <c:pt idx="26">
                  <c:v>39267</c:v>
                </c:pt>
                <c:pt idx="27">
                  <c:v>39274</c:v>
                </c:pt>
                <c:pt idx="28">
                  <c:v>39281</c:v>
                </c:pt>
                <c:pt idx="29">
                  <c:v>39288</c:v>
                </c:pt>
                <c:pt idx="30">
                  <c:v>39295</c:v>
                </c:pt>
                <c:pt idx="31">
                  <c:v>39302</c:v>
                </c:pt>
                <c:pt idx="32">
                  <c:v>39309</c:v>
                </c:pt>
                <c:pt idx="33">
                  <c:v>39316</c:v>
                </c:pt>
                <c:pt idx="34">
                  <c:v>39323</c:v>
                </c:pt>
                <c:pt idx="35">
                  <c:v>39330</c:v>
                </c:pt>
                <c:pt idx="36">
                  <c:v>39337</c:v>
                </c:pt>
                <c:pt idx="37">
                  <c:v>39344</c:v>
                </c:pt>
                <c:pt idx="38">
                  <c:v>39351</c:v>
                </c:pt>
                <c:pt idx="39">
                  <c:v>39358</c:v>
                </c:pt>
                <c:pt idx="40">
                  <c:v>39365</c:v>
                </c:pt>
                <c:pt idx="41">
                  <c:v>39372</c:v>
                </c:pt>
                <c:pt idx="42">
                  <c:v>39379</c:v>
                </c:pt>
                <c:pt idx="43">
                  <c:v>39386</c:v>
                </c:pt>
                <c:pt idx="44">
                  <c:v>39393</c:v>
                </c:pt>
                <c:pt idx="45">
                  <c:v>39400</c:v>
                </c:pt>
                <c:pt idx="46">
                  <c:v>39407</c:v>
                </c:pt>
                <c:pt idx="47">
                  <c:v>39414</c:v>
                </c:pt>
                <c:pt idx="48">
                  <c:v>39421</c:v>
                </c:pt>
                <c:pt idx="49">
                  <c:v>39428</c:v>
                </c:pt>
                <c:pt idx="50">
                  <c:v>39435</c:v>
                </c:pt>
                <c:pt idx="51">
                  <c:v>39442</c:v>
                </c:pt>
                <c:pt idx="52">
                  <c:v>39449</c:v>
                </c:pt>
                <c:pt idx="53">
                  <c:v>39456</c:v>
                </c:pt>
                <c:pt idx="54">
                  <c:v>39463</c:v>
                </c:pt>
                <c:pt idx="55">
                  <c:v>39470</c:v>
                </c:pt>
                <c:pt idx="56">
                  <c:v>39477</c:v>
                </c:pt>
                <c:pt idx="57">
                  <c:v>39484</c:v>
                </c:pt>
                <c:pt idx="58">
                  <c:v>39491</c:v>
                </c:pt>
                <c:pt idx="59">
                  <c:v>39498</c:v>
                </c:pt>
                <c:pt idx="60">
                  <c:v>39505</c:v>
                </c:pt>
                <c:pt idx="61">
                  <c:v>39512</c:v>
                </c:pt>
                <c:pt idx="62">
                  <c:v>39519</c:v>
                </c:pt>
                <c:pt idx="63">
                  <c:v>39526</c:v>
                </c:pt>
                <c:pt idx="64">
                  <c:v>39533</c:v>
                </c:pt>
                <c:pt idx="65">
                  <c:v>39540</c:v>
                </c:pt>
                <c:pt idx="66">
                  <c:v>39547</c:v>
                </c:pt>
                <c:pt idx="67">
                  <c:v>39554</c:v>
                </c:pt>
                <c:pt idx="68">
                  <c:v>39561</c:v>
                </c:pt>
                <c:pt idx="69">
                  <c:v>39568</c:v>
                </c:pt>
                <c:pt idx="70">
                  <c:v>39575</c:v>
                </c:pt>
                <c:pt idx="71">
                  <c:v>39582</c:v>
                </c:pt>
                <c:pt idx="72">
                  <c:v>39589</c:v>
                </c:pt>
                <c:pt idx="73">
                  <c:v>39596</c:v>
                </c:pt>
                <c:pt idx="74">
                  <c:v>39603</c:v>
                </c:pt>
                <c:pt idx="75">
                  <c:v>39610</c:v>
                </c:pt>
                <c:pt idx="76">
                  <c:v>39617</c:v>
                </c:pt>
                <c:pt idx="77">
                  <c:v>39624</c:v>
                </c:pt>
                <c:pt idx="78">
                  <c:v>39631</c:v>
                </c:pt>
                <c:pt idx="79">
                  <c:v>39638</c:v>
                </c:pt>
                <c:pt idx="80">
                  <c:v>39645</c:v>
                </c:pt>
                <c:pt idx="81">
                  <c:v>39652</c:v>
                </c:pt>
                <c:pt idx="82">
                  <c:v>39659</c:v>
                </c:pt>
                <c:pt idx="83">
                  <c:v>39666</c:v>
                </c:pt>
                <c:pt idx="84">
                  <c:v>39673</c:v>
                </c:pt>
                <c:pt idx="85">
                  <c:v>39680</c:v>
                </c:pt>
                <c:pt idx="86">
                  <c:v>39687</c:v>
                </c:pt>
                <c:pt idx="87">
                  <c:v>39694</c:v>
                </c:pt>
                <c:pt idx="88">
                  <c:v>39701</c:v>
                </c:pt>
                <c:pt idx="89">
                  <c:v>39708</c:v>
                </c:pt>
                <c:pt idx="90">
                  <c:v>39715</c:v>
                </c:pt>
                <c:pt idx="91">
                  <c:v>39722</c:v>
                </c:pt>
                <c:pt idx="92">
                  <c:v>39729</c:v>
                </c:pt>
                <c:pt idx="93">
                  <c:v>39736</c:v>
                </c:pt>
                <c:pt idx="94">
                  <c:v>39743</c:v>
                </c:pt>
                <c:pt idx="95">
                  <c:v>39750</c:v>
                </c:pt>
                <c:pt idx="96">
                  <c:v>39757</c:v>
                </c:pt>
                <c:pt idx="97">
                  <c:v>39764</c:v>
                </c:pt>
                <c:pt idx="98">
                  <c:v>39771</c:v>
                </c:pt>
                <c:pt idx="99">
                  <c:v>39778</c:v>
                </c:pt>
                <c:pt idx="100">
                  <c:v>39785</c:v>
                </c:pt>
                <c:pt idx="101">
                  <c:v>39792</c:v>
                </c:pt>
                <c:pt idx="102">
                  <c:v>39799</c:v>
                </c:pt>
                <c:pt idx="103">
                  <c:v>39806</c:v>
                </c:pt>
                <c:pt idx="104">
                  <c:v>39813</c:v>
                </c:pt>
                <c:pt idx="105">
                  <c:v>39820</c:v>
                </c:pt>
                <c:pt idx="106">
                  <c:v>39827</c:v>
                </c:pt>
                <c:pt idx="107">
                  <c:v>39834</c:v>
                </c:pt>
                <c:pt idx="108">
                  <c:v>39841</c:v>
                </c:pt>
                <c:pt idx="109">
                  <c:v>39848</c:v>
                </c:pt>
                <c:pt idx="110">
                  <c:v>39855</c:v>
                </c:pt>
                <c:pt idx="111">
                  <c:v>39862</c:v>
                </c:pt>
                <c:pt idx="112">
                  <c:v>39869</c:v>
                </c:pt>
                <c:pt idx="113">
                  <c:v>39876</c:v>
                </c:pt>
                <c:pt idx="114">
                  <c:v>39883</c:v>
                </c:pt>
                <c:pt idx="115">
                  <c:v>39890</c:v>
                </c:pt>
                <c:pt idx="116">
                  <c:v>39897</c:v>
                </c:pt>
                <c:pt idx="117">
                  <c:v>39904</c:v>
                </c:pt>
                <c:pt idx="118">
                  <c:v>39911</c:v>
                </c:pt>
                <c:pt idx="119">
                  <c:v>39918</c:v>
                </c:pt>
                <c:pt idx="120">
                  <c:v>39925</c:v>
                </c:pt>
                <c:pt idx="121">
                  <c:v>39932</c:v>
                </c:pt>
                <c:pt idx="122">
                  <c:v>39939</c:v>
                </c:pt>
                <c:pt idx="123">
                  <c:v>39946</c:v>
                </c:pt>
                <c:pt idx="124">
                  <c:v>39953</c:v>
                </c:pt>
                <c:pt idx="125">
                  <c:v>39962</c:v>
                </c:pt>
                <c:pt idx="126">
                  <c:v>39967</c:v>
                </c:pt>
                <c:pt idx="127">
                  <c:v>39974</c:v>
                </c:pt>
                <c:pt idx="128">
                  <c:v>39981</c:v>
                </c:pt>
                <c:pt idx="129">
                  <c:v>39988</c:v>
                </c:pt>
                <c:pt idx="130">
                  <c:v>39995</c:v>
                </c:pt>
                <c:pt idx="131">
                  <c:v>40002</c:v>
                </c:pt>
                <c:pt idx="132">
                  <c:v>40009</c:v>
                </c:pt>
                <c:pt idx="133">
                  <c:v>40016</c:v>
                </c:pt>
                <c:pt idx="134">
                  <c:v>40023</c:v>
                </c:pt>
                <c:pt idx="135">
                  <c:v>40030</c:v>
                </c:pt>
                <c:pt idx="136">
                  <c:v>40037</c:v>
                </c:pt>
                <c:pt idx="137">
                  <c:v>40044</c:v>
                </c:pt>
                <c:pt idx="138">
                  <c:v>40051</c:v>
                </c:pt>
                <c:pt idx="139">
                  <c:v>40058</c:v>
                </c:pt>
                <c:pt idx="140">
                  <c:v>40065</c:v>
                </c:pt>
                <c:pt idx="141">
                  <c:v>40072</c:v>
                </c:pt>
                <c:pt idx="142">
                  <c:v>40079</c:v>
                </c:pt>
                <c:pt idx="143">
                  <c:v>40086</c:v>
                </c:pt>
                <c:pt idx="144">
                  <c:v>40093</c:v>
                </c:pt>
                <c:pt idx="145">
                  <c:v>40100</c:v>
                </c:pt>
                <c:pt idx="146">
                  <c:v>40107</c:v>
                </c:pt>
                <c:pt idx="147">
                  <c:v>40114</c:v>
                </c:pt>
                <c:pt idx="148">
                  <c:v>40121</c:v>
                </c:pt>
                <c:pt idx="149">
                  <c:v>40128</c:v>
                </c:pt>
                <c:pt idx="150">
                  <c:v>40135</c:v>
                </c:pt>
                <c:pt idx="151">
                  <c:v>40142</c:v>
                </c:pt>
                <c:pt idx="152">
                  <c:v>40149</c:v>
                </c:pt>
                <c:pt idx="153">
                  <c:v>40156</c:v>
                </c:pt>
                <c:pt idx="154">
                  <c:v>40163</c:v>
                </c:pt>
                <c:pt idx="155">
                  <c:v>40170</c:v>
                </c:pt>
                <c:pt idx="156">
                  <c:v>40177</c:v>
                </c:pt>
                <c:pt idx="157">
                  <c:v>40184</c:v>
                </c:pt>
                <c:pt idx="158">
                  <c:v>40191</c:v>
                </c:pt>
                <c:pt idx="159">
                  <c:v>40198</c:v>
                </c:pt>
                <c:pt idx="160">
                  <c:v>40204</c:v>
                </c:pt>
                <c:pt idx="161">
                  <c:v>40212</c:v>
                </c:pt>
                <c:pt idx="162">
                  <c:v>40219</c:v>
                </c:pt>
                <c:pt idx="163">
                  <c:v>40226</c:v>
                </c:pt>
                <c:pt idx="164">
                  <c:v>40233</c:v>
                </c:pt>
                <c:pt idx="165">
                  <c:v>40240</c:v>
                </c:pt>
                <c:pt idx="166">
                  <c:v>40247</c:v>
                </c:pt>
                <c:pt idx="167">
                  <c:v>40254</c:v>
                </c:pt>
                <c:pt idx="168">
                  <c:v>40261</c:v>
                </c:pt>
                <c:pt idx="169">
                  <c:v>40268</c:v>
                </c:pt>
                <c:pt idx="170">
                  <c:v>40275</c:v>
                </c:pt>
                <c:pt idx="171">
                  <c:v>40282</c:v>
                </c:pt>
                <c:pt idx="172">
                  <c:v>40289</c:v>
                </c:pt>
                <c:pt idx="173">
                  <c:v>40296</c:v>
                </c:pt>
                <c:pt idx="174">
                  <c:v>40303</c:v>
                </c:pt>
                <c:pt idx="175">
                  <c:v>40310</c:v>
                </c:pt>
                <c:pt idx="176">
                  <c:v>40317</c:v>
                </c:pt>
                <c:pt idx="177">
                  <c:v>40324</c:v>
                </c:pt>
                <c:pt idx="178">
                  <c:v>40331</c:v>
                </c:pt>
                <c:pt idx="179">
                  <c:v>40338</c:v>
                </c:pt>
                <c:pt idx="180">
                  <c:v>40345</c:v>
                </c:pt>
                <c:pt idx="181">
                  <c:v>40352</c:v>
                </c:pt>
                <c:pt idx="182">
                  <c:v>40359</c:v>
                </c:pt>
                <c:pt idx="183">
                  <c:v>40366</c:v>
                </c:pt>
                <c:pt idx="184">
                  <c:v>40373</c:v>
                </c:pt>
                <c:pt idx="185">
                  <c:v>40380</c:v>
                </c:pt>
                <c:pt idx="186">
                  <c:v>40387</c:v>
                </c:pt>
                <c:pt idx="187">
                  <c:v>40394</c:v>
                </c:pt>
                <c:pt idx="188">
                  <c:v>40401</c:v>
                </c:pt>
                <c:pt idx="189">
                  <c:v>40408</c:v>
                </c:pt>
                <c:pt idx="190">
                  <c:v>40415</c:v>
                </c:pt>
                <c:pt idx="191">
                  <c:v>40422</c:v>
                </c:pt>
                <c:pt idx="192">
                  <c:v>40429</c:v>
                </c:pt>
                <c:pt idx="193">
                  <c:v>40436</c:v>
                </c:pt>
                <c:pt idx="194">
                  <c:v>40443</c:v>
                </c:pt>
                <c:pt idx="195">
                  <c:v>40450</c:v>
                </c:pt>
                <c:pt idx="196">
                  <c:v>40457</c:v>
                </c:pt>
                <c:pt idx="197">
                  <c:v>40464</c:v>
                </c:pt>
                <c:pt idx="198">
                  <c:v>40471</c:v>
                </c:pt>
                <c:pt idx="199">
                  <c:v>40478</c:v>
                </c:pt>
                <c:pt idx="200">
                  <c:v>40485</c:v>
                </c:pt>
                <c:pt idx="201">
                  <c:v>40492</c:v>
                </c:pt>
                <c:pt idx="202">
                  <c:v>40499</c:v>
                </c:pt>
                <c:pt idx="203">
                  <c:v>40506</c:v>
                </c:pt>
                <c:pt idx="204">
                  <c:v>40513</c:v>
                </c:pt>
                <c:pt idx="205">
                  <c:v>40520</c:v>
                </c:pt>
                <c:pt idx="206">
                  <c:v>40527</c:v>
                </c:pt>
                <c:pt idx="207">
                  <c:v>40534</c:v>
                </c:pt>
                <c:pt idx="208">
                  <c:v>40541</c:v>
                </c:pt>
                <c:pt idx="209">
                  <c:v>40548</c:v>
                </c:pt>
                <c:pt idx="210">
                  <c:v>40555</c:v>
                </c:pt>
                <c:pt idx="211">
                  <c:v>40562</c:v>
                </c:pt>
                <c:pt idx="212">
                  <c:v>40569</c:v>
                </c:pt>
                <c:pt idx="213">
                  <c:v>40576</c:v>
                </c:pt>
                <c:pt idx="214">
                  <c:v>40583</c:v>
                </c:pt>
                <c:pt idx="215">
                  <c:v>40590</c:v>
                </c:pt>
                <c:pt idx="216">
                  <c:v>40597</c:v>
                </c:pt>
                <c:pt idx="217">
                  <c:v>40604</c:v>
                </c:pt>
                <c:pt idx="218">
                  <c:v>40611</c:v>
                </c:pt>
                <c:pt idx="219">
                  <c:v>40618</c:v>
                </c:pt>
                <c:pt idx="220">
                  <c:v>40625</c:v>
                </c:pt>
                <c:pt idx="221">
                  <c:v>40632</c:v>
                </c:pt>
                <c:pt idx="222">
                  <c:v>40639</c:v>
                </c:pt>
                <c:pt idx="223">
                  <c:v>40646</c:v>
                </c:pt>
                <c:pt idx="224">
                  <c:v>40653</c:v>
                </c:pt>
                <c:pt idx="225">
                  <c:v>40660</c:v>
                </c:pt>
                <c:pt idx="226">
                  <c:v>40667</c:v>
                </c:pt>
                <c:pt idx="227">
                  <c:v>40674</c:v>
                </c:pt>
                <c:pt idx="228">
                  <c:v>40681</c:v>
                </c:pt>
                <c:pt idx="229">
                  <c:v>40688</c:v>
                </c:pt>
                <c:pt idx="230">
                  <c:v>40695</c:v>
                </c:pt>
                <c:pt idx="231">
                  <c:v>40702</c:v>
                </c:pt>
                <c:pt idx="232">
                  <c:v>40709</c:v>
                </c:pt>
                <c:pt idx="233">
                  <c:v>40716</c:v>
                </c:pt>
                <c:pt idx="234">
                  <c:v>40723</c:v>
                </c:pt>
                <c:pt idx="235">
                  <c:v>40730</c:v>
                </c:pt>
                <c:pt idx="236">
                  <c:v>40737</c:v>
                </c:pt>
                <c:pt idx="237">
                  <c:v>40744</c:v>
                </c:pt>
                <c:pt idx="238">
                  <c:v>40751</c:v>
                </c:pt>
                <c:pt idx="239">
                  <c:v>40758</c:v>
                </c:pt>
                <c:pt idx="240">
                  <c:v>40765</c:v>
                </c:pt>
                <c:pt idx="241">
                  <c:v>40772</c:v>
                </c:pt>
                <c:pt idx="242">
                  <c:v>40779</c:v>
                </c:pt>
                <c:pt idx="243">
                  <c:v>40786</c:v>
                </c:pt>
                <c:pt idx="244">
                  <c:v>40793</c:v>
                </c:pt>
                <c:pt idx="245">
                  <c:v>40800</c:v>
                </c:pt>
                <c:pt idx="246">
                  <c:v>40807</c:v>
                </c:pt>
                <c:pt idx="247">
                  <c:v>40814</c:v>
                </c:pt>
                <c:pt idx="248">
                  <c:v>40821</c:v>
                </c:pt>
                <c:pt idx="249">
                  <c:v>40828</c:v>
                </c:pt>
                <c:pt idx="250">
                  <c:v>40835</c:v>
                </c:pt>
                <c:pt idx="251">
                  <c:v>40842</c:v>
                </c:pt>
                <c:pt idx="252">
                  <c:v>40849</c:v>
                </c:pt>
                <c:pt idx="253">
                  <c:v>40856</c:v>
                </c:pt>
                <c:pt idx="254">
                  <c:v>40863</c:v>
                </c:pt>
                <c:pt idx="255">
                  <c:v>40870</c:v>
                </c:pt>
                <c:pt idx="256">
                  <c:v>40877</c:v>
                </c:pt>
                <c:pt idx="257">
                  <c:v>40884</c:v>
                </c:pt>
                <c:pt idx="258">
                  <c:v>40891</c:v>
                </c:pt>
                <c:pt idx="259">
                  <c:v>40898</c:v>
                </c:pt>
                <c:pt idx="260">
                  <c:v>40905</c:v>
                </c:pt>
                <c:pt idx="261">
                  <c:v>40912</c:v>
                </c:pt>
                <c:pt idx="262">
                  <c:v>40919</c:v>
                </c:pt>
                <c:pt idx="263">
                  <c:v>40926</c:v>
                </c:pt>
                <c:pt idx="264">
                  <c:v>40933</c:v>
                </c:pt>
                <c:pt idx="265">
                  <c:v>40940</c:v>
                </c:pt>
                <c:pt idx="266">
                  <c:v>40947</c:v>
                </c:pt>
                <c:pt idx="267">
                  <c:v>40954</c:v>
                </c:pt>
                <c:pt idx="268">
                  <c:v>40960</c:v>
                </c:pt>
                <c:pt idx="269">
                  <c:v>40961</c:v>
                </c:pt>
                <c:pt idx="270">
                  <c:v>40968</c:v>
                </c:pt>
                <c:pt idx="271">
                  <c:v>40975</c:v>
                </c:pt>
                <c:pt idx="272">
                  <c:v>40982</c:v>
                </c:pt>
                <c:pt idx="273">
                  <c:v>40996</c:v>
                </c:pt>
                <c:pt idx="274">
                  <c:v>41003</c:v>
                </c:pt>
                <c:pt idx="275">
                  <c:v>41010</c:v>
                </c:pt>
                <c:pt idx="276">
                  <c:v>41017</c:v>
                </c:pt>
                <c:pt idx="277">
                  <c:v>41024</c:v>
                </c:pt>
                <c:pt idx="278">
                  <c:v>41031</c:v>
                </c:pt>
                <c:pt idx="279">
                  <c:v>41038</c:v>
                </c:pt>
                <c:pt idx="280">
                  <c:v>41045</c:v>
                </c:pt>
                <c:pt idx="281">
                  <c:v>41054</c:v>
                </c:pt>
                <c:pt idx="282">
                  <c:v>41059</c:v>
                </c:pt>
                <c:pt idx="283">
                  <c:v>41066</c:v>
                </c:pt>
                <c:pt idx="284">
                  <c:v>41073</c:v>
                </c:pt>
                <c:pt idx="285">
                  <c:v>41080</c:v>
                </c:pt>
                <c:pt idx="286">
                  <c:v>41087</c:v>
                </c:pt>
                <c:pt idx="287">
                  <c:v>41094</c:v>
                </c:pt>
                <c:pt idx="288">
                  <c:v>41101</c:v>
                </c:pt>
                <c:pt idx="289">
                  <c:v>41108</c:v>
                </c:pt>
                <c:pt idx="290">
                  <c:v>41115</c:v>
                </c:pt>
                <c:pt idx="291">
                  <c:v>41122</c:v>
                </c:pt>
                <c:pt idx="292">
                  <c:v>41129</c:v>
                </c:pt>
                <c:pt idx="293">
                  <c:v>41136</c:v>
                </c:pt>
                <c:pt idx="294">
                  <c:v>41143</c:v>
                </c:pt>
                <c:pt idx="295">
                  <c:v>41150</c:v>
                </c:pt>
                <c:pt idx="296">
                  <c:v>41157</c:v>
                </c:pt>
                <c:pt idx="297">
                  <c:v>41164</c:v>
                </c:pt>
                <c:pt idx="298">
                  <c:v>41171</c:v>
                </c:pt>
                <c:pt idx="299">
                  <c:v>41178</c:v>
                </c:pt>
                <c:pt idx="300">
                  <c:v>41185</c:v>
                </c:pt>
                <c:pt idx="301">
                  <c:v>41192</c:v>
                </c:pt>
                <c:pt idx="302">
                  <c:v>41199</c:v>
                </c:pt>
                <c:pt idx="303">
                  <c:v>41206</c:v>
                </c:pt>
                <c:pt idx="304">
                  <c:v>41213</c:v>
                </c:pt>
                <c:pt idx="305">
                  <c:v>41222</c:v>
                </c:pt>
                <c:pt idx="306">
                  <c:v>41234</c:v>
                </c:pt>
                <c:pt idx="307">
                  <c:v>41241</c:v>
                </c:pt>
                <c:pt idx="308">
                  <c:v>41255</c:v>
                </c:pt>
                <c:pt idx="309">
                  <c:v>41258</c:v>
                </c:pt>
                <c:pt idx="310">
                  <c:v>41262</c:v>
                </c:pt>
                <c:pt idx="311">
                  <c:v>41269</c:v>
                </c:pt>
                <c:pt idx="312">
                  <c:v>41276</c:v>
                </c:pt>
                <c:pt idx="313">
                  <c:v>41283</c:v>
                </c:pt>
                <c:pt idx="314">
                  <c:v>41290</c:v>
                </c:pt>
                <c:pt idx="315">
                  <c:v>41299</c:v>
                </c:pt>
                <c:pt idx="316">
                  <c:v>41304</c:v>
                </c:pt>
              </c:numCache>
            </c:numRef>
          </c:cat>
          <c:val>
            <c:numRef>
              <c:f>'QE3 tools ChartData02-07-13'!$D$2:$D$318</c:f>
              <c:numCache>
                <c:formatCode>General</c:formatCode>
                <c:ptCount val="317"/>
                <c:pt idx="0">
                  <c:v>88047</c:v>
                </c:pt>
                <c:pt idx="1">
                  <c:v>69095</c:v>
                </c:pt>
                <c:pt idx="2">
                  <c:v>68484</c:v>
                </c:pt>
                <c:pt idx="3">
                  <c:v>60369</c:v>
                </c:pt>
                <c:pt idx="4">
                  <c:v>67405</c:v>
                </c:pt>
                <c:pt idx="5">
                  <c:v>65920</c:v>
                </c:pt>
                <c:pt idx="6">
                  <c:v>69135</c:v>
                </c:pt>
                <c:pt idx="7">
                  <c:v>75274</c:v>
                </c:pt>
                <c:pt idx="8">
                  <c:v>76583</c:v>
                </c:pt>
                <c:pt idx="9">
                  <c:v>73767</c:v>
                </c:pt>
                <c:pt idx="10">
                  <c:v>73687</c:v>
                </c:pt>
                <c:pt idx="11">
                  <c:v>72386</c:v>
                </c:pt>
                <c:pt idx="12">
                  <c:v>72236</c:v>
                </c:pt>
                <c:pt idx="13">
                  <c:v>74031</c:v>
                </c:pt>
                <c:pt idx="14">
                  <c:v>69573</c:v>
                </c:pt>
                <c:pt idx="15">
                  <c:v>70640</c:v>
                </c:pt>
                <c:pt idx="16">
                  <c:v>68673</c:v>
                </c:pt>
                <c:pt idx="17">
                  <c:v>83260</c:v>
                </c:pt>
                <c:pt idx="18">
                  <c:v>67232</c:v>
                </c:pt>
                <c:pt idx="19">
                  <c:v>62197</c:v>
                </c:pt>
                <c:pt idx="20">
                  <c:v>64917</c:v>
                </c:pt>
                <c:pt idx="21">
                  <c:v>68969</c:v>
                </c:pt>
                <c:pt idx="22">
                  <c:v>74214</c:v>
                </c:pt>
                <c:pt idx="23">
                  <c:v>63952</c:v>
                </c:pt>
                <c:pt idx="24">
                  <c:v>67289</c:v>
                </c:pt>
                <c:pt idx="25">
                  <c:v>61329</c:v>
                </c:pt>
                <c:pt idx="26">
                  <c:v>78066</c:v>
                </c:pt>
                <c:pt idx="27">
                  <c:v>66530</c:v>
                </c:pt>
                <c:pt idx="28">
                  <c:v>68424</c:v>
                </c:pt>
                <c:pt idx="29">
                  <c:v>64876</c:v>
                </c:pt>
                <c:pt idx="30">
                  <c:v>73856</c:v>
                </c:pt>
                <c:pt idx="31">
                  <c:v>63829</c:v>
                </c:pt>
                <c:pt idx="32">
                  <c:v>82772</c:v>
                </c:pt>
                <c:pt idx="33">
                  <c:v>67863</c:v>
                </c:pt>
                <c:pt idx="34">
                  <c:v>70730</c:v>
                </c:pt>
                <c:pt idx="35">
                  <c:v>83285</c:v>
                </c:pt>
                <c:pt idx="36">
                  <c:v>82046</c:v>
                </c:pt>
                <c:pt idx="37">
                  <c:v>75020</c:v>
                </c:pt>
                <c:pt idx="38">
                  <c:v>83629</c:v>
                </c:pt>
                <c:pt idx="39">
                  <c:v>86653</c:v>
                </c:pt>
                <c:pt idx="40">
                  <c:v>82402</c:v>
                </c:pt>
                <c:pt idx="41">
                  <c:v>85762</c:v>
                </c:pt>
                <c:pt idx="42">
                  <c:v>86313</c:v>
                </c:pt>
                <c:pt idx="43">
                  <c:v>91893</c:v>
                </c:pt>
                <c:pt idx="44">
                  <c:v>92772</c:v>
                </c:pt>
                <c:pt idx="45">
                  <c:v>95064</c:v>
                </c:pt>
                <c:pt idx="46">
                  <c:v>98193</c:v>
                </c:pt>
                <c:pt idx="47">
                  <c:v>98429</c:v>
                </c:pt>
                <c:pt idx="48">
                  <c:v>93648</c:v>
                </c:pt>
                <c:pt idx="49">
                  <c:v>97799</c:v>
                </c:pt>
                <c:pt idx="50">
                  <c:v>112265</c:v>
                </c:pt>
                <c:pt idx="51">
                  <c:v>133936</c:v>
                </c:pt>
                <c:pt idx="52">
                  <c:v>168235</c:v>
                </c:pt>
                <c:pt idx="53">
                  <c:v>150798</c:v>
                </c:pt>
                <c:pt idx="54">
                  <c:v>146678</c:v>
                </c:pt>
                <c:pt idx="55">
                  <c:v>150055</c:v>
                </c:pt>
                <c:pt idx="56">
                  <c:v>158627</c:v>
                </c:pt>
                <c:pt idx="57">
                  <c:v>161677</c:v>
                </c:pt>
                <c:pt idx="58">
                  <c:v>156056</c:v>
                </c:pt>
                <c:pt idx="59">
                  <c:v>170965</c:v>
                </c:pt>
                <c:pt idx="60">
                  <c:v>168607</c:v>
                </c:pt>
                <c:pt idx="61">
                  <c:v>180510</c:v>
                </c:pt>
                <c:pt idx="62">
                  <c:v>172745</c:v>
                </c:pt>
                <c:pt idx="63">
                  <c:v>215775</c:v>
                </c:pt>
                <c:pt idx="64">
                  <c:v>251653</c:v>
                </c:pt>
                <c:pt idx="65">
                  <c:v>373111</c:v>
                </c:pt>
                <c:pt idx="66">
                  <c:v>416119</c:v>
                </c:pt>
                <c:pt idx="67">
                  <c:v>458124</c:v>
                </c:pt>
                <c:pt idx="68">
                  <c:v>490878</c:v>
                </c:pt>
                <c:pt idx="69">
                  <c:v>481391</c:v>
                </c:pt>
                <c:pt idx="70">
                  <c:v>492452</c:v>
                </c:pt>
                <c:pt idx="71">
                  <c:v>498788</c:v>
                </c:pt>
                <c:pt idx="72">
                  <c:v>500605</c:v>
                </c:pt>
                <c:pt idx="73">
                  <c:v>500218</c:v>
                </c:pt>
                <c:pt idx="74">
                  <c:v>507714</c:v>
                </c:pt>
                <c:pt idx="75">
                  <c:v>499567</c:v>
                </c:pt>
                <c:pt idx="76">
                  <c:v>519867</c:v>
                </c:pt>
                <c:pt idx="77">
                  <c:v>508925</c:v>
                </c:pt>
                <c:pt idx="78">
                  <c:v>499405</c:v>
                </c:pt>
                <c:pt idx="79">
                  <c:v>490922</c:v>
                </c:pt>
                <c:pt idx="80">
                  <c:v>485116</c:v>
                </c:pt>
                <c:pt idx="81">
                  <c:v>493133</c:v>
                </c:pt>
                <c:pt idx="82">
                  <c:v>513550</c:v>
                </c:pt>
                <c:pt idx="83">
                  <c:v>516110</c:v>
                </c:pt>
                <c:pt idx="84">
                  <c:v>509936</c:v>
                </c:pt>
                <c:pt idx="85">
                  <c:v>506921</c:v>
                </c:pt>
                <c:pt idx="86">
                  <c:v>525036</c:v>
                </c:pt>
                <c:pt idx="87">
                  <c:v>538042</c:v>
                </c:pt>
                <c:pt idx="88">
                  <c:v>550510</c:v>
                </c:pt>
                <c:pt idx="89">
                  <c:v>600227</c:v>
                </c:pt>
                <c:pt idx="90">
                  <c:v>776493</c:v>
                </c:pt>
                <c:pt idx="91">
                  <c:v>1008116</c:v>
                </c:pt>
                <c:pt idx="92">
                  <c:v>1040817</c:v>
                </c:pt>
                <c:pt idx="93">
                  <c:v>1311702</c:v>
                </c:pt>
                <c:pt idx="94">
                  <c:v>1393492</c:v>
                </c:pt>
                <c:pt idx="95">
                  <c:v>1438859</c:v>
                </c:pt>
                <c:pt idx="96">
                  <c:v>1443203</c:v>
                </c:pt>
                <c:pt idx="97">
                  <c:v>1571392</c:v>
                </c:pt>
                <c:pt idx="98">
                  <c:v>1534238</c:v>
                </c:pt>
                <c:pt idx="99">
                  <c:v>1428042</c:v>
                </c:pt>
                <c:pt idx="100">
                  <c:v>1479477</c:v>
                </c:pt>
                <c:pt idx="101">
                  <c:v>1590947</c:v>
                </c:pt>
                <c:pt idx="102">
                  <c:v>1562440</c:v>
                </c:pt>
                <c:pt idx="103">
                  <c:v>1444750</c:v>
                </c:pt>
                <c:pt idx="104">
                  <c:v>1471568</c:v>
                </c:pt>
                <c:pt idx="105">
                  <c:v>1402649</c:v>
                </c:pt>
                <c:pt idx="106">
                  <c:v>1272890</c:v>
                </c:pt>
                <c:pt idx="107">
                  <c:v>1239063</c:v>
                </c:pt>
                <c:pt idx="108">
                  <c:v>1211148</c:v>
                </c:pt>
                <c:pt idx="109">
                  <c:v>1109586</c:v>
                </c:pt>
                <c:pt idx="110">
                  <c:v>1098632</c:v>
                </c:pt>
                <c:pt idx="111">
                  <c:v>1123811</c:v>
                </c:pt>
                <c:pt idx="112">
                  <c:v>1111470</c:v>
                </c:pt>
                <c:pt idx="113">
                  <c:v>1140934</c:v>
                </c:pt>
                <c:pt idx="114">
                  <c:v>1123188</c:v>
                </c:pt>
                <c:pt idx="115">
                  <c:v>1119269</c:v>
                </c:pt>
                <c:pt idx="116">
                  <c:v>1100090</c:v>
                </c:pt>
                <c:pt idx="117">
                  <c:v>1040126</c:v>
                </c:pt>
                <c:pt idx="118">
                  <c:v>1008090</c:v>
                </c:pt>
                <c:pt idx="119">
                  <c:v>968422</c:v>
                </c:pt>
                <c:pt idx="120">
                  <c:v>945815</c:v>
                </c:pt>
                <c:pt idx="121">
                  <c:v>846842</c:v>
                </c:pt>
                <c:pt idx="122">
                  <c:v>839356</c:v>
                </c:pt>
                <c:pt idx="123">
                  <c:v>864110</c:v>
                </c:pt>
                <c:pt idx="124">
                  <c:v>851266</c:v>
                </c:pt>
                <c:pt idx="125">
                  <c:v>740865</c:v>
                </c:pt>
                <c:pt idx="126">
                  <c:v>739433</c:v>
                </c:pt>
                <c:pt idx="127">
                  <c:v>680151</c:v>
                </c:pt>
                <c:pt idx="128">
                  <c:v>664836</c:v>
                </c:pt>
                <c:pt idx="129">
                  <c:v>582096</c:v>
                </c:pt>
                <c:pt idx="130">
                  <c:v>569312</c:v>
                </c:pt>
                <c:pt idx="131">
                  <c:v>547975</c:v>
                </c:pt>
                <c:pt idx="132">
                  <c:v>555483</c:v>
                </c:pt>
                <c:pt idx="133">
                  <c:v>493525</c:v>
                </c:pt>
                <c:pt idx="134">
                  <c:v>492092</c:v>
                </c:pt>
                <c:pt idx="135">
                  <c:v>479800</c:v>
                </c:pt>
                <c:pt idx="136">
                  <c:v>480470</c:v>
                </c:pt>
                <c:pt idx="137">
                  <c:v>447237</c:v>
                </c:pt>
                <c:pt idx="138">
                  <c:v>435376</c:v>
                </c:pt>
                <c:pt idx="139">
                  <c:v>439496</c:v>
                </c:pt>
                <c:pt idx="140">
                  <c:v>436616</c:v>
                </c:pt>
                <c:pt idx="141">
                  <c:v>418992</c:v>
                </c:pt>
                <c:pt idx="142">
                  <c:v>419756</c:v>
                </c:pt>
                <c:pt idx="143">
                  <c:v>396368</c:v>
                </c:pt>
                <c:pt idx="144">
                  <c:v>392535</c:v>
                </c:pt>
                <c:pt idx="145">
                  <c:v>361903</c:v>
                </c:pt>
                <c:pt idx="146">
                  <c:v>359348</c:v>
                </c:pt>
                <c:pt idx="147">
                  <c:v>335157</c:v>
                </c:pt>
                <c:pt idx="148">
                  <c:v>335305</c:v>
                </c:pt>
                <c:pt idx="149">
                  <c:v>301688</c:v>
                </c:pt>
                <c:pt idx="150">
                  <c:v>302904</c:v>
                </c:pt>
                <c:pt idx="151">
                  <c:v>288635</c:v>
                </c:pt>
                <c:pt idx="152">
                  <c:v>282155</c:v>
                </c:pt>
                <c:pt idx="153">
                  <c:v>243163</c:v>
                </c:pt>
                <c:pt idx="154">
                  <c:v>243204</c:v>
                </c:pt>
                <c:pt idx="155">
                  <c:v>233448</c:v>
                </c:pt>
                <c:pt idx="156">
                  <c:v>233207</c:v>
                </c:pt>
                <c:pt idx="157">
                  <c:v>239246</c:v>
                </c:pt>
                <c:pt idx="158">
                  <c:v>229837</c:v>
                </c:pt>
                <c:pt idx="159">
                  <c:v>181426</c:v>
                </c:pt>
                <c:pt idx="160">
                  <c:v>180464</c:v>
                </c:pt>
                <c:pt idx="161">
                  <c:v>182027</c:v>
                </c:pt>
                <c:pt idx="162">
                  <c:v>181313</c:v>
                </c:pt>
                <c:pt idx="163">
                  <c:v>159226</c:v>
                </c:pt>
                <c:pt idx="164">
                  <c:v>155704</c:v>
                </c:pt>
                <c:pt idx="165">
                  <c:v>154033</c:v>
                </c:pt>
                <c:pt idx="166">
                  <c:v>154482</c:v>
                </c:pt>
                <c:pt idx="167">
                  <c:v>141816</c:v>
                </c:pt>
                <c:pt idx="168">
                  <c:v>139984</c:v>
                </c:pt>
                <c:pt idx="169">
                  <c:v>139464</c:v>
                </c:pt>
                <c:pt idx="170">
                  <c:v>137781</c:v>
                </c:pt>
                <c:pt idx="171">
                  <c:v>136871</c:v>
                </c:pt>
                <c:pt idx="172">
                  <c:v>135181</c:v>
                </c:pt>
                <c:pt idx="173">
                  <c:v>135676</c:v>
                </c:pt>
                <c:pt idx="174">
                  <c:v>134723</c:v>
                </c:pt>
                <c:pt idx="175">
                  <c:v>134882</c:v>
                </c:pt>
                <c:pt idx="176">
                  <c:v>141692</c:v>
                </c:pt>
                <c:pt idx="177">
                  <c:v>128956</c:v>
                </c:pt>
                <c:pt idx="178">
                  <c:v>132434</c:v>
                </c:pt>
                <c:pt idx="179">
                  <c:v>126654</c:v>
                </c:pt>
                <c:pt idx="180">
                  <c:v>127264</c:v>
                </c:pt>
                <c:pt idx="181">
                  <c:v>125685</c:v>
                </c:pt>
                <c:pt idx="182">
                  <c:v>127715</c:v>
                </c:pt>
                <c:pt idx="183">
                  <c:v>127601</c:v>
                </c:pt>
                <c:pt idx="184">
                  <c:v>128723</c:v>
                </c:pt>
                <c:pt idx="185">
                  <c:v>125672</c:v>
                </c:pt>
                <c:pt idx="186">
                  <c:v>125087</c:v>
                </c:pt>
                <c:pt idx="187">
                  <c:v>125251</c:v>
                </c:pt>
                <c:pt idx="188">
                  <c:v>126147</c:v>
                </c:pt>
                <c:pt idx="189">
                  <c:v>123759</c:v>
                </c:pt>
                <c:pt idx="190">
                  <c:v>117850</c:v>
                </c:pt>
                <c:pt idx="191">
                  <c:v>118697</c:v>
                </c:pt>
                <c:pt idx="192">
                  <c:v>120174</c:v>
                </c:pt>
                <c:pt idx="193">
                  <c:v>121696</c:v>
                </c:pt>
                <c:pt idx="194">
                  <c:v>121351</c:v>
                </c:pt>
                <c:pt idx="195">
                  <c:v>122604</c:v>
                </c:pt>
                <c:pt idx="196">
                  <c:v>125377</c:v>
                </c:pt>
                <c:pt idx="197">
                  <c:v>126249</c:v>
                </c:pt>
                <c:pt idx="198">
                  <c:v>124534</c:v>
                </c:pt>
                <c:pt idx="199">
                  <c:v>123908</c:v>
                </c:pt>
                <c:pt idx="200">
                  <c:v>123444</c:v>
                </c:pt>
                <c:pt idx="201">
                  <c:v>126292</c:v>
                </c:pt>
                <c:pt idx="202">
                  <c:v>124700</c:v>
                </c:pt>
                <c:pt idx="203">
                  <c:v>129165</c:v>
                </c:pt>
                <c:pt idx="204">
                  <c:v>130135</c:v>
                </c:pt>
                <c:pt idx="205">
                  <c:v>136571</c:v>
                </c:pt>
                <c:pt idx="206">
                  <c:v>137429</c:v>
                </c:pt>
                <c:pt idx="207">
                  <c:v>139548</c:v>
                </c:pt>
                <c:pt idx="208">
                  <c:v>142912</c:v>
                </c:pt>
                <c:pt idx="209">
                  <c:v>150482</c:v>
                </c:pt>
                <c:pt idx="210">
                  <c:v>145766</c:v>
                </c:pt>
                <c:pt idx="211">
                  <c:v>133544</c:v>
                </c:pt>
                <c:pt idx="212">
                  <c:v>128737</c:v>
                </c:pt>
                <c:pt idx="213">
                  <c:v>132833</c:v>
                </c:pt>
                <c:pt idx="214">
                  <c:v>137754</c:v>
                </c:pt>
                <c:pt idx="215">
                  <c:v>137334</c:v>
                </c:pt>
                <c:pt idx="216">
                  <c:v>130335</c:v>
                </c:pt>
                <c:pt idx="217">
                  <c:v>129639</c:v>
                </c:pt>
                <c:pt idx="218">
                  <c:v>134682</c:v>
                </c:pt>
                <c:pt idx="219">
                  <c:v>133535</c:v>
                </c:pt>
                <c:pt idx="220">
                  <c:v>134993</c:v>
                </c:pt>
                <c:pt idx="221">
                  <c:v>140693</c:v>
                </c:pt>
                <c:pt idx="222">
                  <c:v>149738</c:v>
                </c:pt>
                <c:pt idx="223">
                  <c:v>148638</c:v>
                </c:pt>
                <c:pt idx="224">
                  <c:v>145776</c:v>
                </c:pt>
                <c:pt idx="225">
                  <c:v>136385</c:v>
                </c:pt>
                <c:pt idx="226">
                  <c:v>145684</c:v>
                </c:pt>
                <c:pt idx="227">
                  <c:v>147198</c:v>
                </c:pt>
                <c:pt idx="228">
                  <c:v>150138</c:v>
                </c:pt>
                <c:pt idx="229">
                  <c:v>143182</c:v>
                </c:pt>
                <c:pt idx="230">
                  <c:v>146610</c:v>
                </c:pt>
                <c:pt idx="231">
                  <c:v>144831</c:v>
                </c:pt>
                <c:pt idx="232">
                  <c:v>150593</c:v>
                </c:pt>
                <c:pt idx="233">
                  <c:v>159698</c:v>
                </c:pt>
                <c:pt idx="234">
                  <c:v>162917</c:v>
                </c:pt>
                <c:pt idx="235">
                  <c:v>164091</c:v>
                </c:pt>
                <c:pt idx="236">
                  <c:v>150633</c:v>
                </c:pt>
                <c:pt idx="237">
                  <c:v>149469</c:v>
                </c:pt>
                <c:pt idx="238">
                  <c:v>152185</c:v>
                </c:pt>
                <c:pt idx="239">
                  <c:v>159820</c:v>
                </c:pt>
                <c:pt idx="240">
                  <c:v>156249</c:v>
                </c:pt>
                <c:pt idx="241">
                  <c:v>149530</c:v>
                </c:pt>
                <c:pt idx="242">
                  <c:v>144009</c:v>
                </c:pt>
                <c:pt idx="243">
                  <c:v>142800</c:v>
                </c:pt>
                <c:pt idx="244">
                  <c:v>142318</c:v>
                </c:pt>
                <c:pt idx="245">
                  <c:v>142883</c:v>
                </c:pt>
                <c:pt idx="246">
                  <c:v>142846</c:v>
                </c:pt>
                <c:pt idx="247">
                  <c:v>144391</c:v>
                </c:pt>
                <c:pt idx="248">
                  <c:v>147435</c:v>
                </c:pt>
                <c:pt idx="249">
                  <c:v>146404</c:v>
                </c:pt>
                <c:pt idx="250">
                  <c:v>151708</c:v>
                </c:pt>
                <c:pt idx="251">
                  <c:v>154769</c:v>
                </c:pt>
                <c:pt idx="252">
                  <c:v>154466</c:v>
                </c:pt>
                <c:pt idx="253">
                  <c:v>155632</c:v>
                </c:pt>
                <c:pt idx="254">
                  <c:v>157488</c:v>
                </c:pt>
                <c:pt idx="255">
                  <c:v>154602</c:v>
                </c:pt>
                <c:pt idx="256">
                  <c:v>155997</c:v>
                </c:pt>
                <c:pt idx="257">
                  <c:v>160201</c:v>
                </c:pt>
                <c:pt idx="258">
                  <c:v>214630</c:v>
                </c:pt>
                <c:pt idx="259">
                  <c:v>227467</c:v>
                </c:pt>
                <c:pt idx="260">
                  <c:v>269322</c:v>
                </c:pt>
                <c:pt idx="261">
                  <c:v>266445</c:v>
                </c:pt>
                <c:pt idx="262">
                  <c:v>253810</c:v>
                </c:pt>
                <c:pt idx="263">
                  <c:v>269545</c:v>
                </c:pt>
                <c:pt idx="264">
                  <c:v>273999</c:v>
                </c:pt>
                <c:pt idx="265">
                  <c:v>277138</c:v>
                </c:pt>
                <c:pt idx="266">
                  <c:v>286006</c:v>
                </c:pt>
                <c:pt idx="267">
                  <c:v>289180</c:v>
                </c:pt>
                <c:pt idx="268">
                  <c:v>249559</c:v>
                </c:pt>
                <c:pt idx="269">
                  <c:v>285380</c:v>
                </c:pt>
                <c:pt idx="270">
                  <c:v>285587</c:v>
                </c:pt>
                <c:pt idx="271">
                  <c:v>252100</c:v>
                </c:pt>
                <c:pt idx="272">
                  <c:v>248927</c:v>
                </c:pt>
                <c:pt idx="273">
                  <c:v>252682</c:v>
                </c:pt>
                <c:pt idx="274">
                  <c:v>235959</c:v>
                </c:pt>
                <c:pt idx="275">
                  <c:v>223380</c:v>
                </c:pt>
                <c:pt idx="276">
                  <c:v>221281</c:v>
                </c:pt>
                <c:pt idx="277">
                  <c:v>222733</c:v>
                </c:pt>
                <c:pt idx="278">
                  <c:v>219700</c:v>
                </c:pt>
                <c:pt idx="279">
                  <c:v>219717</c:v>
                </c:pt>
                <c:pt idx="280">
                  <c:v>218960</c:v>
                </c:pt>
                <c:pt idx="281">
                  <c:v>215535</c:v>
                </c:pt>
                <c:pt idx="282">
                  <c:v>216359</c:v>
                </c:pt>
                <c:pt idx="283">
                  <c:v>214977</c:v>
                </c:pt>
                <c:pt idx="284">
                  <c:v>214808</c:v>
                </c:pt>
                <c:pt idx="285">
                  <c:v>219642</c:v>
                </c:pt>
                <c:pt idx="286">
                  <c:v>227122</c:v>
                </c:pt>
                <c:pt idx="287">
                  <c:v>229707</c:v>
                </c:pt>
                <c:pt idx="288">
                  <c:v>231572</c:v>
                </c:pt>
                <c:pt idx="289">
                  <c:v>237277</c:v>
                </c:pt>
                <c:pt idx="290">
                  <c:v>233481</c:v>
                </c:pt>
                <c:pt idx="291">
                  <c:v>235865</c:v>
                </c:pt>
                <c:pt idx="292">
                  <c:v>238545</c:v>
                </c:pt>
                <c:pt idx="293">
                  <c:v>241393</c:v>
                </c:pt>
                <c:pt idx="294">
                  <c:v>224129</c:v>
                </c:pt>
                <c:pt idx="295">
                  <c:v>225493</c:v>
                </c:pt>
                <c:pt idx="296">
                  <c:v>222860</c:v>
                </c:pt>
                <c:pt idx="297">
                  <c:v>223625</c:v>
                </c:pt>
                <c:pt idx="298">
                  <c:v>221871</c:v>
                </c:pt>
                <c:pt idx="299">
                  <c:v>224827</c:v>
                </c:pt>
                <c:pt idx="300">
                  <c:v>225622</c:v>
                </c:pt>
                <c:pt idx="301">
                  <c:v>225828</c:v>
                </c:pt>
                <c:pt idx="302">
                  <c:v>227874</c:v>
                </c:pt>
                <c:pt idx="303">
                  <c:v>230438</c:v>
                </c:pt>
                <c:pt idx="304">
                  <c:v>231348</c:v>
                </c:pt>
                <c:pt idx="305">
                  <c:v>231876</c:v>
                </c:pt>
                <c:pt idx="306">
                  <c:v>226194</c:v>
                </c:pt>
                <c:pt idx="307">
                  <c:v>228284</c:v>
                </c:pt>
                <c:pt idx="308">
                  <c:v>230956</c:v>
                </c:pt>
                <c:pt idx="309">
                  <c:v>227918</c:v>
                </c:pt>
                <c:pt idx="310">
                  <c:v>234233</c:v>
                </c:pt>
                <c:pt idx="311">
                  <c:v>236699</c:v>
                </c:pt>
                <c:pt idx="312">
                  <c:v>235707</c:v>
                </c:pt>
                <c:pt idx="313">
                  <c:v>235978</c:v>
                </c:pt>
                <c:pt idx="314">
                  <c:v>238473</c:v>
                </c:pt>
                <c:pt idx="315">
                  <c:v>241878</c:v>
                </c:pt>
                <c:pt idx="316">
                  <c:v>253632</c:v>
                </c:pt>
              </c:numCache>
            </c:numRef>
          </c:val>
        </c:ser>
        <c:ser>
          <c:idx val="3"/>
          <c:order val="3"/>
          <c:tx>
            <c:strRef>
              <c:f>'QE3 tools ChartData02-07-13'!$E$1</c:f>
              <c:strCache>
                <c:ptCount val="1"/>
                <c:pt idx="0">
                  <c:v>Ликвидность для долговых рынков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 w="25400">
              <a:noFill/>
            </a:ln>
          </c:spPr>
          <c:cat>
            <c:numRef>
              <c:f>'QE3 tools ChartData02-07-13'!$A$2:$A$318</c:f>
              <c:numCache>
                <c:formatCode>m/d/yyyy</c:formatCode>
                <c:ptCount val="317"/>
                <c:pt idx="0">
                  <c:v>39085</c:v>
                </c:pt>
                <c:pt idx="1">
                  <c:v>39092</c:v>
                </c:pt>
                <c:pt idx="2">
                  <c:v>39099</c:v>
                </c:pt>
                <c:pt idx="3">
                  <c:v>39106</c:v>
                </c:pt>
                <c:pt idx="4">
                  <c:v>39113</c:v>
                </c:pt>
                <c:pt idx="5">
                  <c:v>39120</c:v>
                </c:pt>
                <c:pt idx="6">
                  <c:v>39127</c:v>
                </c:pt>
                <c:pt idx="7">
                  <c:v>39134</c:v>
                </c:pt>
                <c:pt idx="8">
                  <c:v>39141</c:v>
                </c:pt>
                <c:pt idx="9">
                  <c:v>39148</c:v>
                </c:pt>
                <c:pt idx="10">
                  <c:v>39155</c:v>
                </c:pt>
                <c:pt idx="11">
                  <c:v>39162</c:v>
                </c:pt>
                <c:pt idx="12">
                  <c:v>39169</c:v>
                </c:pt>
                <c:pt idx="13">
                  <c:v>39176</c:v>
                </c:pt>
                <c:pt idx="14">
                  <c:v>39183</c:v>
                </c:pt>
                <c:pt idx="15">
                  <c:v>39190</c:v>
                </c:pt>
                <c:pt idx="16">
                  <c:v>39197</c:v>
                </c:pt>
                <c:pt idx="17">
                  <c:v>39204</c:v>
                </c:pt>
                <c:pt idx="18">
                  <c:v>39211</c:v>
                </c:pt>
                <c:pt idx="19">
                  <c:v>39218</c:v>
                </c:pt>
                <c:pt idx="20">
                  <c:v>39225</c:v>
                </c:pt>
                <c:pt idx="21">
                  <c:v>39232</c:v>
                </c:pt>
                <c:pt idx="22">
                  <c:v>39239</c:v>
                </c:pt>
                <c:pt idx="23">
                  <c:v>39246</c:v>
                </c:pt>
                <c:pt idx="24">
                  <c:v>39253</c:v>
                </c:pt>
                <c:pt idx="25">
                  <c:v>39260</c:v>
                </c:pt>
                <c:pt idx="26">
                  <c:v>39267</c:v>
                </c:pt>
                <c:pt idx="27">
                  <c:v>39274</c:v>
                </c:pt>
                <c:pt idx="28">
                  <c:v>39281</c:v>
                </c:pt>
                <c:pt idx="29">
                  <c:v>39288</c:v>
                </c:pt>
                <c:pt idx="30">
                  <c:v>39295</c:v>
                </c:pt>
                <c:pt idx="31">
                  <c:v>39302</c:v>
                </c:pt>
                <c:pt idx="32">
                  <c:v>39309</c:v>
                </c:pt>
                <c:pt idx="33">
                  <c:v>39316</c:v>
                </c:pt>
                <c:pt idx="34">
                  <c:v>39323</c:v>
                </c:pt>
                <c:pt idx="35">
                  <c:v>39330</c:v>
                </c:pt>
                <c:pt idx="36">
                  <c:v>39337</c:v>
                </c:pt>
                <c:pt idx="37">
                  <c:v>39344</c:v>
                </c:pt>
                <c:pt idx="38">
                  <c:v>39351</c:v>
                </c:pt>
                <c:pt idx="39">
                  <c:v>39358</c:v>
                </c:pt>
                <c:pt idx="40">
                  <c:v>39365</c:v>
                </c:pt>
                <c:pt idx="41">
                  <c:v>39372</c:v>
                </c:pt>
                <c:pt idx="42">
                  <c:v>39379</c:v>
                </c:pt>
                <c:pt idx="43">
                  <c:v>39386</c:v>
                </c:pt>
                <c:pt idx="44">
                  <c:v>39393</c:v>
                </c:pt>
                <c:pt idx="45">
                  <c:v>39400</c:v>
                </c:pt>
                <c:pt idx="46">
                  <c:v>39407</c:v>
                </c:pt>
                <c:pt idx="47">
                  <c:v>39414</c:v>
                </c:pt>
                <c:pt idx="48">
                  <c:v>39421</c:v>
                </c:pt>
                <c:pt idx="49">
                  <c:v>39428</c:v>
                </c:pt>
                <c:pt idx="50">
                  <c:v>39435</c:v>
                </c:pt>
                <c:pt idx="51">
                  <c:v>39442</c:v>
                </c:pt>
                <c:pt idx="52">
                  <c:v>39449</c:v>
                </c:pt>
                <c:pt idx="53">
                  <c:v>39456</c:v>
                </c:pt>
                <c:pt idx="54">
                  <c:v>39463</c:v>
                </c:pt>
                <c:pt idx="55">
                  <c:v>39470</c:v>
                </c:pt>
                <c:pt idx="56">
                  <c:v>39477</c:v>
                </c:pt>
                <c:pt idx="57">
                  <c:v>39484</c:v>
                </c:pt>
                <c:pt idx="58">
                  <c:v>39491</c:v>
                </c:pt>
                <c:pt idx="59">
                  <c:v>39498</c:v>
                </c:pt>
                <c:pt idx="60">
                  <c:v>39505</c:v>
                </c:pt>
                <c:pt idx="61">
                  <c:v>39512</c:v>
                </c:pt>
                <c:pt idx="62">
                  <c:v>39519</c:v>
                </c:pt>
                <c:pt idx="63">
                  <c:v>39526</c:v>
                </c:pt>
                <c:pt idx="64">
                  <c:v>39533</c:v>
                </c:pt>
                <c:pt idx="65">
                  <c:v>39540</c:v>
                </c:pt>
                <c:pt idx="66">
                  <c:v>39547</c:v>
                </c:pt>
                <c:pt idx="67">
                  <c:v>39554</c:v>
                </c:pt>
                <c:pt idx="68">
                  <c:v>39561</c:v>
                </c:pt>
                <c:pt idx="69">
                  <c:v>39568</c:v>
                </c:pt>
                <c:pt idx="70">
                  <c:v>39575</c:v>
                </c:pt>
                <c:pt idx="71">
                  <c:v>39582</c:v>
                </c:pt>
                <c:pt idx="72">
                  <c:v>39589</c:v>
                </c:pt>
                <c:pt idx="73">
                  <c:v>39596</c:v>
                </c:pt>
                <c:pt idx="74">
                  <c:v>39603</c:v>
                </c:pt>
                <c:pt idx="75">
                  <c:v>39610</c:v>
                </c:pt>
                <c:pt idx="76">
                  <c:v>39617</c:v>
                </c:pt>
                <c:pt idx="77">
                  <c:v>39624</c:v>
                </c:pt>
                <c:pt idx="78">
                  <c:v>39631</c:v>
                </c:pt>
                <c:pt idx="79">
                  <c:v>39638</c:v>
                </c:pt>
                <c:pt idx="80">
                  <c:v>39645</c:v>
                </c:pt>
                <c:pt idx="81">
                  <c:v>39652</c:v>
                </c:pt>
                <c:pt idx="82">
                  <c:v>39659</c:v>
                </c:pt>
                <c:pt idx="83">
                  <c:v>39666</c:v>
                </c:pt>
                <c:pt idx="84">
                  <c:v>39673</c:v>
                </c:pt>
                <c:pt idx="85">
                  <c:v>39680</c:v>
                </c:pt>
                <c:pt idx="86">
                  <c:v>39687</c:v>
                </c:pt>
                <c:pt idx="87">
                  <c:v>39694</c:v>
                </c:pt>
                <c:pt idx="88">
                  <c:v>39701</c:v>
                </c:pt>
                <c:pt idx="89">
                  <c:v>39708</c:v>
                </c:pt>
                <c:pt idx="90">
                  <c:v>39715</c:v>
                </c:pt>
                <c:pt idx="91">
                  <c:v>39722</c:v>
                </c:pt>
                <c:pt idx="92">
                  <c:v>39729</c:v>
                </c:pt>
                <c:pt idx="93">
                  <c:v>39736</c:v>
                </c:pt>
                <c:pt idx="94">
                  <c:v>39743</c:v>
                </c:pt>
                <c:pt idx="95">
                  <c:v>39750</c:v>
                </c:pt>
                <c:pt idx="96">
                  <c:v>39757</c:v>
                </c:pt>
                <c:pt idx="97">
                  <c:v>39764</c:v>
                </c:pt>
                <c:pt idx="98">
                  <c:v>39771</c:v>
                </c:pt>
                <c:pt idx="99">
                  <c:v>39778</c:v>
                </c:pt>
                <c:pt idx="100">
                  <c:v>39785</c:v>
                </c:pt>
                <c:pt idx="101">
                  <c:v>39792</c:v>
                </c:pt>
                <c:pt idx="102">
                  <c:v>39799</c:v>
                </c:pt>
                <c:pt idx="103">
                  <c:v>39806</c:v>
                </c:pt>
                <c:pt idx="104">
                  <c:v>39813</c:v>
                </c:pt>
                <c:pt idx="105">
                  <c:v>39820</c:v>
                </c:pt>
                <c:pt idx="106">
                  <c:v>39827</c:v>
                </c:pt>
                <c:pt idx="107">
                  <c:v>39834</c:v>
                </c:pt>
                <c:pt idx="108">
                  <c:v>39841</c:v>
                </c:pt>
                <c:pt idx="109">
                  <c:v>39848</c:v>
                </c:pt>
                <c:pt idx="110">
                  <c:v>39855</c:v>
                </c:pt>
                <c:pt idx="111">
                  <c:v>39862</c:v>
                </c:pt>
                <c:pt idx="112">
                  <c:v>39869</c:v>
                </c:pt>
                <c:pt idx="113">
                  <c:v>39876</c:v>
                </c:pt>
                <c:pt idx="114">
                  <c:v>39883</c:v>
                </c:pt>
                <c:pt idx="115">
                  <c:v>39890</c:v>
                </c:pt>
                <c:pt idx="116">
                  <c:v>39897</c:v>
                </c:pt>
                <c:pt idx="117">
                  <c:v>39904</c:v>
                </c:pt>
                <c:pt idx="118">
                  <c:v>39911</c:v>
                </c:pt>
                <c:pt idx="119">
                  <c:v>39918</c:v>
                </c:pt>
                <c:pt idx="120">
                  <c:v>39925</c:v>
                </c:pt>
                <c:pt idx="121">
                  <c:v>39932</c:v>
                </c:pt>
                <c:pt idx="122">
                  <c:v>39939</c:v>
                </c:pt>
                <c:pt idx="123">
                  <c:v>39946</c:v>
                </c:pt>
                <c:pt idx="124">
                  <c:v>39953</c:v>
                </c:pt>
                <c:pt idx="125">
                  <c:v>39962</c:v>
                </c:pt>
                <c:pt idx="126">
                  <c:v>39967</c:v>
                </c:pt>
                <c:pt idx="127">
                  <c:v>39974</c:v>
                </c:pt>
                <c:pt idx="128">
                  <c:v>39981</c:v>
                </c:pt>
                <c:pt idx="129">
                  <c:v>39988</c:v>
                </c:pt>
                <c:pt idx="130">
                  <c:v>39995</c:v>
                </c:pt>
                <c:pt idx="131">
                  <c:v>40002</c:v>
                </c:pt>
                <c:pt idx="132">
                  <c:v>40009</c:v>
                </c:pt>
                <c:pt idx="133">
                  <c:v>40016</c:v>
                </c:pt>
                <c:pt idx="134">
                  <c:v>40023</c:v>
                </c:pt>
                <c:pt idx="135">
                  <c:v>40030</c:v>
                </c:pt>
                <c:pt idx="136">
                  <c:v>40037</c:v>
                </c:pt>
                <c:pt idx="137">
                  <c:v>40044</c:v>
                </c:pt>
                <c:pt idx="138">
                  <c:v>40051</c:v>
                </c:pt>
                <c:pt idx="139">
                  <c:v>40058</c:v>
                </c:pt>
                <c:pt idx="140">
                  <c:v>40065</c:v>
                </c:pt>
                <c:pt idx="141">
                  <c:v>40072</c:v>
                </c:pt>
                <c:pt idx="142">
                  <c:v>40079</c:v>
                </c:pt>
                <c:pt idx="143">
                  <c:v>40086</c:v>
                </c:pt>
                <c:pt idx="144">
                  <c:v>40093</c:v>
                </c:pt>
                <c:pt idx="145">
                  <c:v>40100</c:v>
                </c:pt>
                <c:pt idx="146">
                  <c:v>40107</c:v>
                </c:pt>
                <c:pt idx="147">
                  <c:v>40114</c:v>
                </c:pt>
                <c:pt idx="148">
                  <c:v>40121</c:v>
                </c:pt>
                <c:pt idx="149">
                  <c:v>40128</c:v>
                </c:pt>
                <c:pt idx="150">
                  <c:v>40135</c:v>
                </c:pt>
                <c:pt idx="151">
                  <c:v>40142</c:v>
                </c:pt>
                <c:pt idx="152">
                  <c:v>40149</c:v>
                </c:pt>
                <c:pt idx="153">
                  <c:v>40156</c:v>
                </c:pt>
                <c:pt idx="154">
                  <c:v>40163</c:v>
                </c:pt>
                <c:pt idx="155">
                  <c:v>40170</c:v>
                </c:pt>
                <c:pt idx="156">
                  <c:v>40177</c:v>
                </c:pt>
                <c:pt idx="157">
                  <c:v>40184</c:v>
                </c:pt>
                <c:pt idx="158">
                  <c:v>40191</c:v>
                </c:pt>
                <c:pt idx="159">
                  <c:v>40198</c:v>
                </c:pt>
                <c:pt idx="160">
                  <c:v>40204</c:v>
                </c:pt>
                <c:pt idx="161">
                  <c:v>40212</c:v>
                </c:pt>
                <c:pt idx="162">
                  <c:v>40219</c:v>
                </c:pt>
                <c:pt idx="163">
                  <c:v>40226</c:v>
                </c:pt>
                <c:pt idx="164">
                  <c:v>40233</c:v>
                </c:pt>
                <c:pt idx="165">
                  <c:v>40240</c:v>
                </c:pt>
                <c:pt idx="166">
                  <c:v>40247</c:v>
                </c:pt>
                <c:pt idx="167">
                  <c:v>40254</c:v>
                </c:pt>
                <c:pt idx="168">
                  <c:v>40261</c:v>
                </c:pt>
                <c:pt idx="169">
                  <c:v>40268</c:v>
                </c:pt>
                <c:pt idx="170">
                  <c:v>40275</c:v>
                </c:pt>
                <c:pt idx="171">
                  <c:v>40282</c:v>
                </c:pt>
                <c:pt idx="172">
                  <c:v>40289</c:v>
                </c:pt>
                <c:pt idx="173">
                  <c:v>40296</c:v>
                </c:pt>
                <c:pt idx="174">
                  <c:v>40303</c:v>
                </c:pt>
                <c:pt idx="175">
                  <c:v>40310</c:v>
                </c:pt>
                <c:pt idx="176">
                  <c:v>40317</c:v>
                </c:pt>
                <c:pt idx="177">
                  <c:v>40324</c:v>
                </c:pt>
                <c:pt idx="178">
                  <c:v>40331</c:v>
                </c:pt>
                <c:pt idx="179">
                  <c:v>40338</c:v>
                </c:pt>
                <c:pt idx="180">
                  <c:v>40345</c:v>
                </c:pt>
                <c:pt idx="181">
                  <c:v>40352</c:v>
                </c:pt>
                <c:pt idx="182">
                  <c:v>40359</c:v>
                </c:pt>
                <c:pt idx="183">
                  <c:v>40366</c:v>
                </c:pt>
                <c:pt idx="184">
                  <c:v>40373</c:v>
                </c:pt>
                <c:pt idx="185">
                  <c:v>40380</c:v>
                </c:pt>
                <c:pt idx="186">
                  <c:v>40387</c:v>
                </c:pt>
                <c:pt idx="187">
                  <c:v>40394</c:v>
                </c:pt>
                <c:pt idx="188">
                  <c:v>40401</c:v>
                </c:pt>
                <c:pt idx="189">
                  <c:v>40408</c:v>
                </c:pt>
                <c:pt idx="190">
                  <c:v>40415</c:v>
                </c:pt>
                <c:pt idx="191">
                  <c:v>40422</c:v>
                </c:pt>
                <c:pt idx="192">
                  <c:v>40429</c:v>
                </c:pt>
                <c:pt idx="193">
                  <c:v>40436</c:v>
                </c:pt>
                <c:pt idx="194">
                  <c:v>40443</c:v>
                </c:pt>
                <c:pt idx="195">
                  <c:v>40450</c:v>
                </c:pt>
                <c:pt idx="196">
                  <c:v>40457</c:v>
                </c:pt>
                <c:pt idx="197">
                  <c:v>40464</c:v>
                </c:pt>
                <c:pt idx="198">
                  <c:v>40471</c:v>
                </c:pt>
                <c:pt idx="199">
                  <c:v>40478</c:v>
                </c:pt>
                <c:pt idx="200">
                  <c:v>40485</c:v>
                </c:pt>
                <c:pt idx="201">
                  <c:v>40492</c:v>
                </c:pt>
                <c:pt idx="202">
                  <c:v>40499</c:v>
                </c:pt>
                <c:pt idx="203">
                  <c:v>40506</c:v>
                </c:pt>
                <c:pt idx="204">
                  <c:v>40513</c:v>
                </c:pt>
                <c:pt idx="205">
                  <c:v>40520</c:v>
                </c:pt>
                <c:pt idx="206">
                  <c:v>40527</c:v>
                </c:pt>
                <c:pt idx="207">
                  <c:v>40534</c:v>
                </c:pt>
                <c:pt idx="208">
                  <c:v>40541</c:v>
                </c:pt>
                <c:pt idx="209">
                  <c:v>40548</c:v>
                </c:pt>
                <c:pt idx="210">
                  <c:v>40555</c:v>
                </c:pt>
                <c:pt idx="211">
                  <c:v>40562</c:v>
                </c:pt>
                <c:pt idx="212">
                  <c:v>40569</c:v>
                </c:pt>
                <c:pt idx="213">
                  <c:v>40576</c:v>
                </c:pt>
                <c:pt idx="214">
                  <c:v>40583</c:v>
                </c:pt>
                <c:pt idx="215">
                  <c:v>40590</c:v>
                </c:pt>
                <c:pt idx="216">
                  <c:v>40597</c:v>
                </c:pt>
                <c:pt idx="217">
                  <c:v>40604</c:v>
                </c:pt>
                <c:pt idx="218">
                  <c:v>40611</c:v>
                </c:pt>
                <c:pt idx="219">
                  <c:v>40618</c:v>
                </c:pt>
                <c:pt idx="220">
                  <c:v>40625</c:v>
                </c:pt>
                <c:pt idx="221">
                  <c:v>40632</c:v>
                </c:pt>
                <c:pt idx="222">
                  <c:v>40639</c:v>
                </c:pt>
                <c:pt idx="223">
                  <c:v>40646</c:v>
                </c:pt>
                <c:pt idx="224">
                  <c:v>40653</c:v>
                </c:pt>
                <c:pt idx="225">
                  <c:v>40660</c:v>
                </c:pt>
                <c:pt idx="226">
                  <c:v>40667</c:v>
                </c:pt>
                <c:pt idx="227">
                  <c:v>40674</c:v>
                </c:pt>
                <c:pt idx="228">
                  <c:v>40681</c:v>
                </c:pt>
                <c:pt idx="229">
                  <c:v>40688</c:v>
                </c:pt>
                <c:pt idx="230">
                  <c:v>40695</c:v>
                </c:pt>
                <c:pt idx="231">
                  <c:v>40702</c:v>
                </c:pt>
                <c:pt idx="232">
                  <c:v>40709</c:v>
                </c:pt>
                <c:pt idx="233">
                  <c:v>40716</c:v>
                </c:pt>
                <c:pt idx="234">
                  <c:v>40723</c:v>
                </c:pt>
                <c:pt idx="235">
                  <c:v>40730</c:v>
                </c:pt>
                <c:pt idx="236">
                  <c:v>40737</c:v>
                </c:pt>
                <c:pt idx="237">
                  <c:v>40744</c:v>
                </c:pt>
                <c:pt idx="238">
                  <c:v>40751</c:v>
                </c:pt>
                <c:pt idx="239">
                  <c:v>40758</c:v>
                </c:pt>
                <c:pt idx="240">
                  <c:v>40765</c:v>
                </c:pt>
                <c:pt idx="241">
                  <c:v>40772</c:v>
                </c:pt>
                <c:pt idx="242">
                  <c:v>40779</c:v>
                </c:pt>
                <c:pt idx="243">
                  <c:v>40786</c:v>
                </c:pt>
                <c:pt idx="244">
                  <c:v>40793</c:v>
                </c:pt>
                <c:pt idx="245">
                  <c:v>40800</c:v>
                </c:pt>
                <c:pt idx="246">
                  <c:v>40807</c:v>
                </c:pt>
                <c:pt idx="247">
                  <c:v>40814</c:v>
                </c:pt>
                <c:pt idx="248">
                  <c:v>40821</c:v>
                </c:pt>
                <c:pt idx="249">
                  <c:v>40828</c:v>
                </c:pt>
                <c:pt idx="250">
                  <c:v>40835</c:v>
                </c:pt>
                <c:pt idx="251">
                  <c:v>40842</c:v>
                </c:pt>
                <c:pt idx="252">
                  <c:v>40849</c:v>
                </c:pt>
                <c:pt idx="253">
                  <c:v>40856</c:v>
                </c:pt>
                <c:pt idx="254">
                  <c:v>40863</c:v>
                </c:pt>
                <c:pt idx="255">
                  <c:v>40870</c:v>
                </c:pt>
                <c:pt idx="256">
                  <c:v>40877</c:v>
                </c:pt>
                <c:pt idx="257">
                  <c:v>40884</c:v>
                </c:pt>
                <c:pt idx="258">
                  <c:v>40891</c:v>
                </c:pt>
                <c:pt idx="259">
                  <c:v>40898</c:v>
                </c:pt>
                <c:pt idx="260">
                  <c:v>40905</c:v>
                </c:pt>
                <c:pt idx="261">
                  <c:v>40912</c:v>
                </c:pt>
                <c:pt idx="262">
                  <c:v>40919</c:v>
                </c:pt>
                <c:pt idx="263">
                  <c:v>40926</c:v>
                </c:pt>
                <c:pt idx="264">
                  <c:v>40933</c:v>
                </c:pt>
                <c:pt idx="265">
                  <c:v>40940</c:v>
                </c:pt>
                <c:pt idx="266">
                  <c:v>40947</c:v>
                </c:pt>
                <c:pt idx="267">
                  <c:v>40954</c:v>
                </c:pt>
                <c:pt idx="268">
                  <c:v>40960</c:v>
                </c:pt>
                <c:pt idx="269">
                  <c:v>40961</c:v>
                </c:pt>
                <c:pt idx="270">
                  <c:v>40968</c:v>
                </c:pt>
                <c:pt idx="271">
                  <c:v>40975</c:v>
                </c:pt>
                <c:pt idx="272">
                  <c:v>40982</c:v>
                </c:pt>
                <c:pt idx="273">
                  <c:v>40996</c:v>
                </c:pt>
                <c:pt idx="274">
                  <c:v>41003</c:v>
                </c:pt>
                <c:pt idx="275">
                  <c:v>41010</c:v>
                </c:pt>
                <c:pt idx="276">
                  <c:v>41017</c:v>
                </c:pt>
                <c:pt idx="277">
                  <c:v>41024</c:v>
                </c:pt>
                <c:pt idx="278">
                  <c:v>41031</c:v>
                </c:pt>
                <c:pt idx="279">
                  <c:v>41038</c:v>
                </c:pt>
                <c:pt idx="280">
                  <c:v>41045</c:v>
                </c:pt>
                <c:pt idx="281">
                  <c:v>41054</c:v>
                </c:pt>
                <c:pt idx="282">
                  <c:v>41059</c:v>
                </c:pt>
                <c:pt idx="283">
                  <c:v>41066</c:v>
                </c:pt>
                <c:pt idx="284">
                  <c:v>41073</c:v>
                </c:pt>
                <c:pt idx="285">
                  <c:v>41080</c:v>
                </c:pt>
                <c:pt idx="286">
                  <c:v>41087</c:v>
                </c:pt>
                <c:pt idx="287">
                  <c:v>41094</c:v>
                </c:pt>
                <c:pt idx="288">
                  <c:v>41101</c:v>
                </c:pt>
                <c:pt idx="289">
                  <c:v>41108</c:v>
                </c:pt>
                <c:pt idx="290">
                  <c:v>41115</c:v>
                </c:pt>
                <c:pt idx="291">
                  <c:v>41122</c:v>
                </c:pt>
                <c:pt idx="292">
                  <c:v>41129</c:v>
                </c:pt>
                <c:pt idx="293">
                  <c:v>41136</c:v>
                </c:pt>
                <c:pt idx="294">
                  <c:v>41143</c:v>
                </c:pt>
                <c:pt idx="295">
                  <c:v>41150</c:v>
                </c:pt>
                <c:pt idx="296">
                  <c:v>41157</c:v>
                </c:pt>
                <c:pt idx="297">
                  <c:v>41164</c:v>
                </c:pt>
                <c:pt idx="298">
                  <c:v>41171</c:v>
                </c:pt>
                <c:pt idx="299">
                  <c:v>41178</c:v>
                </c:pt>
                <c:pt idx="300">
                  <c:v>41185</c:v>
                </c:pt>
                <c:pt idx="301">
                  <c:v>41192</c:v>
                </c:pt>
                <c:pt idx="302">
                  <c:v>41199</c:v>
                </c:pt>
                <c:pt idx="303">
                  <c:v>41206</c:v>
                </c:pt>
                <c:pt idx="304">
                  <c:v>41213</c:v>
                </c:pt>
                <c:pt idx="305">
                  <c:v>41222</c:v>
                </c:pt>
                <c:pt idx="306">
                  <c:v>41234</c:v>
                </c:pt>
                <c:pt idx="307">
                  <c:v>41241</c:v>
                </c:pt>
                <c:pt idx="308">
                  <c:v>41255</c:v>
                </c:pt>
                <c:pt idx="309">
                  <c:v>41258</c:v>
                </c:pt>
                <c:pt idx="310">
                  <c:v>41262</c:v>
                </c:pt>
                <c:pt idx="311">
                  <c:v>41269</c:v>
                </c:pt>
                <c:pt idx="312">
                  <c:v>41276</c:v>
                </c:pt>
                <c:pt idx="313">
                  <c:v>41283</c:v>
                </c:pt>
                <c:pt idx="314">
                  <c:v>41290</c:v>
                </c:pt>
                <c:pt idx="315">
                  <c:v>41299</c:v>
                </c:pt>
                <c:pt idx="316">
                  <c:v>41304</c:v>
                </c:pt>
              </c:numCache>
            </c:numRef>
          </c:cat>
          <c:val>
            <c:numRef>
              <c:f>'QE3 tools ChartData02-07-13'!$E$2:$E$318</c:f>
              <c:numCache>
                <c:formatCode>General</c:formatCode>
                <c:ptCount val="31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29816</c:v>
                </c:pt>
                <c:pt idx="79">
                  <c:v>28900</c:v>
                </c:pt>
                <c:pt idx="80">
                  <c:v>28955</c:v>
                </c:pt>
                <c:pt idx="81">
                  <c:v>29025</c:v>
                </c:pt>
                <c:pt idx="82">
                  <c:v>29065</c:v>
                </c:pt>
                <c:pt idx="83">
                  <c:v>29105</c:v>
                </c:pt>
                <c:pt idx="84">
                  <c:v>29145</c:v>
                </c:pt>
                <c:pt idx="85">
                  <c:v>29183</c:v>
                </c:pt>
                <c:pt idx="86">
                  <c:v>29213</c:v>
                </c:pt>
                <c:pt idx="87">
                  <c:v>29253</c:v>
                </c:pt>
                <c:pt idx="88">
                  <c:v>29293</c:v>
                </c:pt>
                <c:pt idx="89">
                  <c:v>29333</c:v>
                </c:pt>
                <c:pt idx="90">
                  <c:v>51133</c:v>
                </c:pt>
                <c:pt idx="91">
                  <c:v>151517</c:v>
                </c:pt>
                <c:pt idx="92">
                  <c:v>175342</c:v>
                </c:pt>
                <c:pt idx="93">
                  <c:v>159108</c:v>
                </c:pt>
                <c:pt idx="94">
                  <c:v>143356</c:v>
                </c:pt>
                <c:pt idx="95">
                  <c:v>167530</c:v>
                </c:pt>
                <c:pt idx="96">
                  <c:v>344587</c:v>
                </c:pt>
                <c:pt idx="97">
                  <c:v>357030</c:v>
                </c:pt>
                <c:pt idx="98">
                  <c:v>362434</c:v>
                </c:pt>
                <c:pt idx="99">
                  <c:v>372453</c:v>
                </c:pt>
                <c:pt idx="100">
                  <c:v>397659</c:v>
                </c:pt>
                <c:pt idx="101">
                  <c:v>397355</c:v>
                </c:pt>
                <c:pt idx="102">
                  <c:v>408560</c:v>
                </c:pt>
                <c:pt idx="103">
                  <c:v>425690</c:v>
                </c:pt>
                <c:pt idx="104">
                  <c:v>431230</c:v>
                </c:pt>
                <c:pt idx="105">
                  <c:v>431037</c:v>
                </c:pt>
                <c:pt idx="106">
                  <c:v>427103</c:v>
                </c:pt>
                <c:pt idx="107">
                  <c:v>439301</c:v>
                </c:pt>
                <c:pt idx="108">
                  <c:v>404503</c:v>
                </c:pt>
                <c:pt idx="109">
                  <c:v>348510</c:v>
                </c:pt>
                <c:pt idx="110">
                  <c:v>343329</c:v>
                </c:pt>
                <c:pt idx="111">
                  <c:v>336386</c:v>
                </c:pt>
                <c:pt idx="112">
                  <c:v>329857</c:v>
                </c:pt>
                <c:pt idx="113">
                  <c:v>323929</c:v>
                </c:pt>
                <c:pt idx="114">
                  <c:v>320217</c:v>
                </c:pt>
                <c:pt idx="115">
                  <c:v>322472</c:v>
                </c:pt>
                <c:pt idx="116">
                  <c:v>320948</c:v>
                </c:pt>
                <c:pt idx="117">
                  <c:v>328050</c:v>
                </c:pt>
                <c:pt idx="118">
                  <c:v>332438</c:v>
                </c:pt>
                <c:pt idx="119">
                  <c:v>330108</c:v>
                </c:pt>
                <c:pt idx="120">
                  <c:v>320322</c:v>
                </c:pt>
                <c:pt idx="121">
                  <c:v>304841</c:v>
                </c:pt>
                <c:pt idx="122">
                  <c:v>252605</c:v>
                </c:pt>
                <c:pt idx="123">
                  <c:v>266867</c:v>
                </c:pt>
                <c:pt idx="124">
                  <c:v>266974</c:v>
                </c:pt>
                <c:pt idx="125">
                  <c:v>258801</c:v>
                </c:pt>
                <c:pt idx="126">
                  <c:v>248099</c:v>
                </c:pt>
                <c:pt idx="127">
                  <c:v>241706</c:v>
                </c:pt>
                <c:pt idx="128">
                  <c:v>242485</c:v>
                </c:pt>
                <c:pt idx="129">
                  <c:v>231937</c:v>
                </c:pt>
                <c:pt idx="130">
                  <c:v>221781</c:v>
                </c:pt>
                <c:pt idx="131">
                  <c:v>213089</c:v>
                </c:pt>
                <c:pt idx="132">
                  <c:v>207182</c:v>
                </c:pt>
                <c:pt idx="133">
                  <c:v>204702</c:v>
                </c:pt>
                <c:pt idx="134">
                  <c:v>186762</c:v>
                </c:pt>
                <c:pt idx="135">
                  <c:v>157752</c:v>
                </c:pt>
                <c:pt idx="136">
                  <c:v>151500</c:v>
                </c:pt>
                <c:pt idx="137">
                  <c:v>154589</c:v>
                </c:pt>
                <c:pt idx="138">
                  <c:v>149755</c:v>
                </c:pt>
                <c:pt idx="139">
                  <c:v>147079</c:v>
                </c:pt>
                <c:pt idx="140">
                  <c:v>145532</c:v>
                </c:pt>
                <c:pt idx="141">
                  <c:v>148756</c:v>
                </c:pt>
                <c:pt idx="142">
                  <c:v>147244</c:v>
                </c:pt>
                <c:pt idx="143">
                  <c:v>146291</c:v>
                </c:pt>
                <c:pt idx="144">
                  <c:v>144863</c:v>
                </c:pt>
                <c:pt idx="145">
                  <c:v>145012</c:v>
                </c:pt>
                <c:pt idx="146">
                  <c:v>143742</c:v>
                </c:pt>
                <c:pt idx="147">
                  <c:v>135806</c:v>
                </c:pt>
                <c:pt idx="148">
                  <c:v>124256</c:v>
                </c:pt>
                <c:pt idx="149">
                  <c:v>122397</c:v>
                </c:pt>
                <c:pt idx="150">
                  <c:v>123737</c:v>
                </c:pt>
                <c:pt idx="151">
                  <c:v>123660</c:v>
                </c:pt>
                <c:pt idx="152">
                  <c:v>124726</c:v>
                </c:pt>
                <c:pt idx="153">
                  <c:v>123570</c:v>
                </c:pt>
                <c:pt idx="154">
                  <c:v>125514</c:v>
                </c:pt>
                <c:pt idx="155">
                  <c:v>125893</c:v>
                </c:pt>
                <c:pt idx="156">
                  <c:v>126531</c:v>
                </c:pt>
                <c:pt idx="157">
                  <c:v>126639</c:v>
                </c:pt>
                <c:pt idx="158">
                  <c:v>125890</c:v>
                </c:pt>
                <c:pt idx="159">
                  <c:v>126031</c:v>
                </c:pt>
                <c:pt idx="160">
                  <c:v>122952</c:v>
                </c:pt>
                <c:pt idx="161">
                  <c:v>120768</c:v>
                </c:pt>
                <c:pt idx="162">
                  <c:v>120133</c:v>
                </c:pt>
                <c:pt idx="163">
                  <c:v>119799</c:v>
                </c:pt>
                <c:pt idx="164">
                  <c:v>119776</c:v>
                </c:pt>
                <c:pt idx="165">
                  <c:v>119698</c:v>
                </c:pt>
                <c:pt idx="166">
                  <c:v>118030</c:v>
                </c:pt>
                <c:pt idx="167">
                  <c:v>120720</c:v>
                </c:pt>
                <c:pt idx="168">
                  <c:v>120505</c:v>
                </c:pt>
                <c:pt idx="169">
                  <c:v>119921</c:v>
                </c:pt>
                <c:pt idx="170">
                  <c:v>119757</c:v>
                </c:pt>
                <c:pt idx="171">
                  <c:v>119486</c:v>
                </c:pt>
                <c:pt idx="172">
                  <c:v>119591</c:v>
                </c:pt>
                <c:pt idx="173">
                  <c:v>120092</c:v>
                </c:pt>
                <c:pt idx="174">
                  <c:v>115849</c:v>
                </c:pt>
                <c:pt idx="175">
                  <c:v>112100</c:v>
                </c:pt>
                <c:pt idx="176">
                  <c:v>111973</c:v>
                </c:pt>
                <c:pt idx="177">
                  <c:v>111864</c:v>
                </c:pt>
                <c:pt idx="178">
                  <c:v>111665</c:v>
                </c:pt>
                <c:pt idx="179">
                  <c:v>111019</c:v>
                </c:pt>
                <c:pt idx="180">
                  <c:v>110854</c:v>
                </c:pt>
                <c:pt idx="181">
                  <c:v>110605</c:v>
                </c:pt>
                <c:pt idx="182">
                  <c:v>110024</c:v>
                </c:pt>
                <c:pt idx="183">
                  <c:v>109755</c:v>
                </c:pt>
                <c:pt idx="184">
                  <c:v>109113</c:v>
                </c:pt>
                <c:pt idx="185">
                  <c:v>108704</c:v>
                </c:pt>
                <c:pt idx="186">
                  <c:v>108371</c:v>
                </c:pt>
                <c:pt idx="187">
                  <c:v>109334</c:v>
                </c:pt>
                <c:pt idx="188">
                  <c:v>107412</c:v>
                </c:pt>
                <c:pt idx="189">
                  <c:v>106607</c:v>
                </c:pt>
                <c:pt idx="190">
                  <c:v>105950</c:v>
                </c:pt>
                <c:pt idx="191">
                  <c:v>104702</c:v>
                </c:pt>
                <c:pt idx="192">
                  <c:v>101648</c:v>
                </c:pt>
                <c:pt idx="193">
                  <c:v>100604</c:v>
                </c:pt>
                <c:pt idx="194">
                  <c:v>99715</c:v>
                </c:pt>
                <c:pt idx="195">
                  <c:v>98533</c:v>
                </c:pt>
                <c:pt idx="196">
                  <c:v>96435</c:v>
                </c:pt>
                <c:pt idx="197">
                  <c:v>96229</c:v>
                </c:pt>
                <c:pt idx="198">
                  <c:v>95364</c:v>
                </c:pt>
                <c:pt idx="199">
                  <c:v>95224</c:v>
                </c:pt>
                <c:pt idx="200">
                  <c:v>96377</c:v>
                </c:pt>
                <c:pt idx="201">
                  <c:v>95245</c:v>
                </c:pt>
                <c:pt idx="202">
                  <c:v>94567</c:v>
                </c:pt>
                <c:pt idx="203">
                  <c:v>93318</c:v>
                </c:pt>
                <c:pt idx="204">
                  <c:v>92864</c:v>
                </c:pt>
                <c:pt idx="205">
                  <c:v>92431</c:v>
                </c:pt>
                <c:pt idx="206">
                  <c:v>91734</c:v>
                </c:pt>
                <c:pt idx="207">
                  <c:v>91073</c:v>
                </c:pt>
                <c:pt idx="208">
                  <c:v>90966</c:v>
                </c:pt>
                <c:pt idx="209">
                  <c:v>90924</c:v>
                </c:pt>
                <c:pt idx="210">
                  <c:v>90651</c:v>
                </c:pt>
                <c:pt idx="211">
                  <c:v>88617</c:v>
                </c:pt>
                <c:pt idx="212">
                  <c:v>88312</c:v>
                </c:pt>
                <c:pt idx="213">
                  <c:v>87826</c:v>
                </c:pt>
                <c:pt idx="214">
                  <c:v>87850</c:v>
                </c:pt>
                <c:pt idx="215">
                  <c:v>87369</c:v>
                </c:pt>
                <c:pt idx="216">
                  <c:v>86779</c:v>
                </c:pt>
                <c:pt idx="217">
                  <c:v>85416</c:v>
                </c:pt>
                <c:pt idx="218">
                  <c:v>85106</c:v>
                </c:pt>
                <c:pt idx="219">
                  <c:v>84717</c:v>
                </c:pt>
                <c:pt idx="220">
                  <c:v>84165</c:v>
                </c:pt>
                <c:pt idx="221">
                  <c:v>83761</c:v>
                </c:pt>
                <c:pt idx="222">
                  <c:v>83387</c:v>
                </c:pt>
                <c:pt idx="223">
                  <c:v>82668</c:v>
                </c:pt>
                <c:pt idx="224">
                  <c:v>80766</c:v>
                </c:pt>
                <c:pt idx="225">
                  <c:v>80787</c:v>
                </c:pt>
                <c:pt idx="226">
                  <c:v>82016</c:v>
                </c:pt>
                <c:pt idx="227">
                  <c:v>80098</c:v>
                </c:pt>
                <c:pt idx="228">
                  <c:v>78856</c:v>
                </c:pt>
                <c:pt idx="229">
                  <c:v>78406</c:v>
                </c:pt>
                <c:pt idx="230">
                  <c:v>77894</c:v>
                </c:pt>
                <c:pt idx="231">
                  <c:v>74886</c:v>
                </c:pt>
                <c:pt idx="232">
                  <c:v>74516</c:v>
                </c:pt>
                <c:pt idx="233">
                  <c:v>73609</c:v>
                </c:pt>
                <c:pt idx="234">
                  <c:v>73478</c:v>
                </c:pt>
                <c:pt idx="235">
                  <c:v>73016</c:v>
                </c:pt>
                <c:pt idx="236">
                  <c:v>72093</c:v>
                </c:pt>
                <c:pt idx="237">
                  <c:v>68683</c:v>
                </c:pt>
                <c:pt idx="238">
                  <c:v>67282</c:v>
                </c:pt>
                <c:pt idx="239">
                  <c:v>64339</c:v>
                </c:pt>
                <c:pt idx="240">
                  <c:v>64231</c:v>
                </c:pt>
                <c:pt idx="241">
                  <c:v>61404</c:v>
                </c:pt>
                <c:pt idx="242">
                  <c:v>61223</c:v>
                </c:pt>
                <c:pt idx="243">
                  <c:v>61199</c:v>
                </c:pt>
                <c:pt idx="244">
                  <c:v>61142</c:v>
                </c:pt>
                <c:pt idx="245">
                  <c:v>61196</c:v>
                </c:pt>
                <c:pt idx="246">
                  <c:v>58004</c:v>
                </c:pt>
                <c:pt idx="247">
                  <c:v>57951</c:v>
                </c:pt>
                <c:pt idx="248">
                  <c:v>57927</c:v>
                </c:pt>
                <c:pt idx="249">
                  <c:v>57856</c:v>
                </c:pt>
                <c:pt idx="250">
                  <c:v>56649</c:v>
                </c:pt>
                <c:pt idx="251">
                  <c:v>54365</c:v>
                </c:pt>
                <c:pt idx="252">
                  <c:v>51249</c:v>
                </c:pt>
                <c:pt idx="253">
                  <c:v>50948</c:v>
                </c:pt>
                <c:pt idx="254">
                  <c:v>50190</c:v>
                </c:pt>
                <c:pt idx="255">
                  <c:v>47963</c:v>
                </c:pt>
                <c:pt idx="256">
                  <c:v>47541</c:v>
                </c:pt>
                <c:pt idx="257">
                  <c:v>47408</c:v>
                </c:pt>
                <c:pt idx="258">
                  <c:v>46835</c:v>
                </c:pt>
                <c:pt idx="259">
                  <c:v>43683</c:v>
                </c:pt>
                <c:pt idx="260">
                  <c:v>43286</c:v>
                </c:pt>
                <c:pt idx="261">
                  <c:v>43249</c:v>
                </c:pt>
                <c:pt idx="262">
                  <c:v>43007</c:v>
                </c:pt>
                <c:pt idx="263">
                  <c:v>42707</c:v>
                </c:pt>
                <c:pt idx="264">
                  <c:v>42270</c:v>
                </c:pt>
                <c:pt idx="265">
                  <c:v>42320</c:v>
                </c:pt>
                <c:pt idx="266">
                  <c:v>39195</c:v>
                </c:pt>
                <c:pt idx="267">
                  <c:v>39363</c:v>
                </c:pt>
                <c:pt idx="268">
                  <c:v>31345</c:v>
                </c:pt>
                <c:pt idx="269">
                  <c:v>38731</c:v>
                </c:pt>
                <c:pt idx="270">
                  <c:v>38467</c:v>
                </c:pt>
                <c:pt idx="271">
                  <c:v>35404</c:v>
                </c:pt>
                <c:pt idx="272">
                  <c:v>35010</c:v>
                </c:pt>
                <c:pt idx="273">
                  <c:v>29958</c:v>
                </c:pt>
                <c:pt idx="274">
                  <c:v>29982</c:v>
                </c:pt>
                <c:pt idx="275">
                  <c:v>30028</c:v>
                </c:pt>
                <c:pt idx="276">
                  <c:v>28532</c:v>
                </c:pt>
                <c:pt idx="277">
                  <c:v>28340</c:v>
                </c:pt>
                <c:pt idx="278">
                  <c:v>30701</c:v>
                </c:pt>
                <c:pt idx="279">
                  <c:v>30868</c:v>
                </c:pt>
                <c:pt idx="280">
                  <c:v>25576</c:v>
                </c:pt>
                <c:pt idx="281">
                  <c:v>25110</c:v>
                </c:pt>
                <c:pt idx="282">
                  <c:v>24670</c:v>
                </c:pt>
                <c:pt idx="283">
                  <c:v>24585</c:v>
                </c:pt>
                <c:pt idx="284">
                  <c:v>24601</c:v>
                </c:pt>
                <c:pt idx="285">
                  <c:v>19993</c:v>
                </c:pt>
                <c:pt idx="286">
                  <c:v>19598</c:v>
                </c:pt>
                <c:pt idx="287">
                  <c:v>19880</c:v>
                </c:pt>
                <c:pt idx="288">
                  <c:v>19892</c:v>
                </c:pt>
                <c:pt idx="289">
                  <c:v>18614</c:v>
                </c:pt>
                <c:pt idx="290">
                  <c:v>12068</c:v>
                </c:pt>
                <c:pt idx="291">
                  <c:v>12908</c:v>
                </c:pt>
                <c:pt idx="292">
                  <c:v>13037</c:v>
                </c:pt>
                <c:pt idx="293">
                  <c:v>11581</c:v>
                </c:pt>
                <c:pt idx="294">
                  <c:v>6665</c:v>
                </c:pt>
                <c:pt idx="295">
                  <c:v>5911</c:v>
                </c:pt>
                <c:pt idx="296">
                  <c:v>5709</c:v>
                </c:pt>
                <c:pt idx="297">
                  <c:v>5507</c:v>
                </c:pt>
                <c:pt idx="298">
                  <c:v>5217</c:v>
                </c:pt>
                <c:pt idx="299">
                  <c:v>3821</c:v>
                </c:pt>
                <c:pt idx="300">
                  <c:v>3272</c:v>
                </c:pt>
                <c:pt idx="301">
                  <c:v>3269</c:v>
                </c:pt>
                <c:pt idx="302">
                  <c:v>3214</c:v>
                </c:pt>
                <c:pt idx="303">
                  <c:v>2996</c:v>
                </c:pt>
                <c:pt idx="304">
                  <c:v>2888</c:v>
                </c:pt>
                <c:pt idx="305">
                  <c:v>2770</c:v>
                </c:pt>
                <c:pt idx="306">
                  <c:v>2603</c:v>
                </c:pt>
                <c:pt idx="307">
                  <c:v>2460</c:v>
                </c:pt>
                <c:pt idx="308">
                  <c:v>2416</c:v>
                </c:pt>
                <c:pt idx="309">
                  <c:v>2452</c:v>
                </c:pt>
                <c:pt idx="310">
                  <c:v>2319</c:v>
                </c:pt>
                <c:pt idx="311">
                  <c:v>2104</c:v>
                </c:pt>
                <c:pt idx="312">
                  <c:v>2052</c:v>
                </c:pt>
                <c:pt idx="313">
                  <c:v>2052</c:v>
                </c:pt>
                <c:pt idx="314">
                  <c:v>2053</c:v>
                </c:pt>
                <c:pt idx="315">
                  <c:v>2054</c:v>
                </c:pt>
                <c:pt idx="316">
                  <c:v>2045</c:v>
                </c:pt>
              </c:numCache>
            </c:numRef>
          </c:val>
        </c:ser>
        <c:ser>
          <c:idx val="4"/>
          <c:order val="4"/>
          <c:tx>
            <c:strRef>
              <c:f>'QE3 tools ChartData02-07-13'!$F$1</c:f>
              <c:strCache>
                <c:ptCount val="1"/>
                <c:pt idx="0">
                  <c:v>Покупка производных ипотечных ЦБ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 w="25400">
              <a:noFill/>
            </a:ln>
          </c:spPr>
          <c:cat>
            <c:numRef>
              <c:f>'QE3 tools ChartData02-07-13'!$A$2:$A$318</c:f>
              <c:numCache>
                <c:formatCode>m/d/yyyy</c:formatCode>
                <c:ptCount val="317"/>
                <c:pt idx="0">
                  <c:v>39085</c:v>
                </c:pt>
                <c:pt idx="1">
                  <c:v>39092</c:v>
                </c:pt>
                <c:pt idx="2">
                  <c:v>39099</c:v>
                </c:pt>
                <c:pt idx="3">
                  <c:v>39106</c:v>
                </c:pt>
                <c:pt idx="4">
                  <c:v>39113</c:v>
                </c:pt>
                <c:pt idx="5">
                  <c:v>39120</c:v>
                </c:pt>
                <c:pt idx="6">
                  <c:v>39127</c:v>
                </c:pt>
                <c:pt idx="7">
                  <c:v>39134</c:v>
                </c:pt>
                <c:pt idx="8">
                  <c:v>39141</c:v>
                </c:pt>
                <c:pt idx="9">
                  <c:v>39148</c:v>
                </c:pt>
                <c:pt idx="10">
                  <c:v>39155</c:v>
                </c:pt>
                <c:pt idx="11">
                  <c:v>39162</c:v>
                </c:pt>
                <c:pt idx="12">
                  <c:v>39169</c:v>
                </c:pt>
                <c:pt idx="13">
                  <c:v>39176</c:v>
                </c:pt>
                <c:pt idx="14">
                  <c:v>39183</c:v>
                </c:pt>
                <c:pt idx="15">
                  <c:v>39190</c:v>
                </c:pt>
                <c:pt idx="16">
                  <c:v>39197</c:v>
                </c:pt>
                <c:pt idx="17">
                  <c:v>39204</c:v>
                </c:pt>
                <c:pt idx="18">
                  <c:v>39211</c:v>
                </c:pt>
                <c:pt idx="19">
                  <c:v>39218</c:v>
                </c:pt>
                <c:pt idx="20">
                  <c:v>39225</c:v>
                </c:pt>
                <c:pt idx="21">
                  <c:v>39232</c:v>
                </c:pt>
                <c:pt idx="22">
                  <c:v>39239</c:v>
                </c:pt>
                <c:pt idx="23">
                  <c:v>39246</c:v>
                </c:pt>
                <c:pt idx="24">
                  <c:v>39253</c:v>
                </c:pt>
                <c:pt idx="25">
                  <c:v>39260</c:v>
                </c:pt>
                <c:pt idx="26">
                  <c:v>39267</c:v>
                </c:pt>
                <c:pt idx="27">
                  <c:v>39274</c:v>
                </c:pt>
                <c:pt idx="28">
                  <c:v>39281</c:v>
                </c:pt>
                <c:pt idx="29">
                  <c:v>39288</c:v>
                </c:pt>
                <c:pt idx="30">
                  <c:v>39295</c:v>
                </c:pt>
                <c:pt idx="31">
                  <c:v>39302</c:v>
                </c:pt>
                <c:pt idx="32">
                  <c:v>39309</c:v>
                </c:pt>
                <c:pt idx="33">
                  <c:v>39316</c:v>
                </c:pt>
                <c:pt idx="34">
                  <c:v>39323</c:v>
                </c:pt>
                <c:pt idx="35">
                  <c:v>39330</c:v>
                </c:pt>
                <c:pt idx="36">
                  <c:v>39337</c:v>
                </c:pt>
                <c:pt idx="37">
                  <c:v>39344</c:v>
                </c:pt>
                <c:pt idx="38">
                  <c:v>39351</c:v>
                </c:pt>
                <c:pt idx="39">
                  <c:v>39358</c:v>
                </c:pt>
                <c:pt idx="40">
                  <c:v>39365</c:v>
                </c:pt>
                <c:pt idx="41">
                  <c:v>39372</c:v>
                </c:pt>
                <c:pt idx="42">
                  <c:v>39379</c:v>
                </c:pt>
                <c:pt idx="43">
                  <c:v>39386</c:v>
                </c:pt>
                <c:pt idx="44">
                  <c:v>39393</c:v>
                </c:pt>
                <c:pt idx="45">
                  <c:v>39400</c:v>
                </c:pt>
                <c:pt idx="46">
                  <c:v>39407</c:v>
                </c:pt>
                <c:pt idx="47">
                  <c:v>39414</c:v>
                </c:pt>
                <c:pt idx="48">
                  <c:v>39421</c:v>
                </c:pt>
                <c:pt idx="49">
                  <c:v>39428</c:v>
                </c:pt>
                <c:pt idx="50">
                  <c:v>39435</c:v>
                </c:pt>
                <c:pt idx="51">
                  <c:v>39442</c:v>
                </c:pt>
                <c:pt idx="52">
                  <c:v>39449</c:v>
                </c:pt>
                <c:pt idx="53">
                  <c:v>39456</c:v>
                </c:pt>
                <c:pt idx="54">
                  <c:v>39463</c:v>
                </c:pt>
                <c:pt idx="55">
                  <c:v>39470</c:v>
                </c:pt>
                <c:pt idx="56">
                  <c:v>39477</c:v>
                </c:pt>
                <c:pt idx="57">
                  <c:v>39484</c:v>
                </c:pt>
                <c:pt idx="58">
                  <c:v>39491</c:v>
                </c:pt>
                <c:pt idx="59">
                  <c:v>39498</c:v>
                </c:pt>
                <c:pt idx="60">
                  <c:v>39505</c:v>
                </c:pt>
                <c:pt idx="61">
                  <c:v>39512</c:v>
                </c:pt>
                <c:pt idx="62">
                  <c:v>39519</c:v>
                </c:pt>
                <c:pt idx="63">
                  <c:v>39526</c:v>
                </c:pt>
                <c:pt idx="64">
                  <c:v>39533</c:v>
                </c:pt>
                <c:pt idx="65">
                  <c:v>39540</c:v>
                </c:pt>
                <c:pt idx="66">
                  <c:v>39547</c:v>
                </c:pt>
                <c:pt idx="67">
                  <c:v>39554</c:v>
                </c:pt>
                <c:pt idx="68">
                  <c:v>39561</c:v>
                </c:pt>
                <c:pt idx="69">
                  <c:v>39568</c:v>
                </c:pt>
                <c:pt idx="70">
                  <c:v>39575</c:v>
                </c:pt>
                <c:pt idx="71">
                  <c:v>39582</c:v>
                </c:pt>
                <c:pt idx="72">
                  <c:v>39589</c:v>
                </c:pt>
                <c:pt idx="73">
                  <c:v>39596</c:v>
                </c:pt>
                <c:pt idx="74">
                  <c:v>39603</c:v>
                </c:pt>
                <c:pt idx="75">
                  <c:v>39610</c:v>
                </c:pt>
                <c:pt idx="76">
                  <c:v>39617</c:v>
                </c:pt>
                <c:pt idx="77">
                  <c:v>39624</c:v>
                </c:pt>
                <c:pt idx="78">
                  <c:v>39631</c:v>
                </c:pt>
                <c:pt idx="79">
                  <c:v>39638</c:v>
                </c:pt>
                <c:pt idx="80">
                  <c:v>39645</c:v>
                </c:pt>
                <c:pt idx="81">
                  <c:v>39652</c:v>
                </c:pt>
                <c:pt idx="82">
                  <c:v>39659</c:v>
                </c:pt>
                <c:pt idx="83">
                  <c:v>39666</c:v>
                </c:pt>
                <c:pt idx="84">
                  <c:v>39673</c:v>
                </c:pt>
                <c:pt idx="85">
                  <c:v>39680</c:v>
                </c:pt>
                <c:pt idx="86">
                  <c:v>39687</c:v>
                </c:pt>
                <c:pt idx="87">
                  <c:v>39694</c:v>
                </c:pt>
                <c:pt idx="88">
                  <c:v>39701</c:v>
                </c:pt>
                <c:pt idx="89">
                  <c:v>39708</c:v>
                </c:pt>
                <c:pt idx="90">
                  <c:v>39715</c:v>
                </c:pt>
                <c:pt idx="91">
                  <c:v>39722</c:v>
                </c:pt>
                <c:pt idx="92">
                  <c:v>39729</c:v>
                </c:pt>
                <c:pt idx="93">
                  <c:v>39736</c:v>
                </c:pt>
                <c:pt idx="94">
                  <c:v>39743</c:v>
                </c:pt>
                <c:pt idx="95">
                  <c:v>39750</c:v>
                </c:pt>
                <c:pt idx="96">
                  <c:v>39757</c:v>
                </c:pt>
                <c:pt idx="97">
                  <c:v>39764</c:v>
                </c:pt>
                <c:pt idx="98">
                  <c:v>39771</c:v>
                </c:pt>
                <c:pt idx="99">
                  <c:v>39778</c:v>
                </c:pt>
                <c:pt idx="100">
                  <c:v>39785</c:v>
                </c:pt>
                <c:pt idx="101">
                  <c:v>39792</c:v>
                </c:pt>
                <c:pt idx="102">
                  <c:v>39799</c:v>
                </c:pt>
                <c:pt idx="103">
                  <c:v>39806</c:v>
                </c:pt>
                <c:pt idx="104">
                  <c:v>39813</c:v>
                </c:pt>
                <c:pt idx="105">
                  <c:v>39820</c:v>
                </c:pt>
                <c:pt idx="106">
                  <c:v>39827</c:v>
                </c:pt>
                <c:pt idx="107">
                  <c:v>39834</c:v>
                </c:pt>
                <c:pt idx="108">
                  <c:v>39841</c:v>
                </c:pt>
                <c:pt idx="109">
                  <c:v>39848</c:v>
                </c:pt>
                <c:pt idx="110">
                  <c:v>39855</c:v>
                </c:pt>
                <c:pt idx="111">
                  <c:v>39862</c:v>
                </c:pt>
                <c:pt idx="112">
                  <c:v>39869</c:v>
                </c:pt>
                <c:pt idx="113">
                  <c:v>39876</c:v>
                </c:pt>
                <c:pt idx="114">
                  <c:v>39883</c:v>
                </c:pt>
                <c:pt idx="115">
                  <c:v>39890</c:v>
                </c:pt>
                <c:pt idx="116">
                  <c:v>39897</c:v>
                </c:pt>
                <c:pt idx="117">
                  <c:v>39904</c:v>
                </c:pt>
                <c:pt idx="118">
                  <c:v>39911</c:v>
                </c:pt>
                <c:pt idx="119">
                  <c:v>39918</c:v>
                </c:pt>
                <c:pt idx="120">
                  <c:v>39925</c:v>
                </c:pt>
                <c:pt idx="121">
                  <c:v>39932</c:v>
                </c:pt>
                <c:pt idx="122">
                  <c:v>39939</c:v>
                </c:pt>
                <c:pt idx="123">
                  <c:v>39946</c:v>
                </c:pt>
                <c:pt idx="124">
                  <c:v>39953</c:v>
                </c:pt>
                <c:pt idx="125">
                  <c:v>39962</c:v>
                </c:pt>
                <c:pt idx="126">
                  <c:v>39967</c:v>
                </c:pt>
                <c:pt idx="127">
                  <c:v>39974</c:v>
                </c:pt>
                <c:pt idx="128">
                  <c:v>39981</c:v>
                </c:pt>
                <c:pt idx="129">
                  <c:v>39988</c:v>
                </c:pt>
                <c:pt idx="130">
                  <c:v>39995</c:v>
                </c:pt>
                <c:pt idx="131">
                  <c:v>40002</c:v>
                </c:pt>
                <c:pt idx="132">
                  <c:v>40009</c:v>
                </c:pt>
                <c:pt idx="133">
                  <c:v>40016</c:v>
                </c:pt>
                <c:pt idx="134">
                  <c:v>40023</c:v>
                </c:pt>
                <c:pt idx="135">
                  <c:v>40030</c:v>
                </c:pt>
                <c:pt idx="136">
                  <c:v>40037</c:v>
                </c:pt>
                <c:pt idx="137">
                  <c:v>40044</c:v>
                </c:pt>
                <c:pt idx="138">
                  <c:v>40051</c:v>
                </c:pt>
                <c:pt idx="139">
                  <c:v>40058</c:v>
                </c:pt>
                <c:pt idx="140">
                  <c:v>40065</c:v>
                </c:pt>
                <c:pt idx="141">
                  <c:v>40072</c:v>
                </c:pt>
                <c:pt idx="142">
                  <c:v>40079</c:v>
                </c:pt>
                <c:pt idx="143">
                  <c:v>40086</c:v>
                </c:pt>
                <c:pt idx="144">
                  <c:v>40093</c:v>
                </c:pt>
                <c:pt idx="145">
                  <c:v>40100</c:v>
                </c:pt>
                <c:pt idx="146">
                  <c:v>40107</c:v>
                </c:pt>
                <c:pt idx="147">
                  <c:v>40114</c:v>
                </c:pt>
                <c:pt idx="148">
                  <c:v>40121</c:v>
                </c:pt>
                <c:pt idx="149">
                  <c:v>40128</c:v>
                </c:pt>
                <c:pt idx="150">
                  <c:v>40135</c:v>
                </c:pt>
                <c:pt idx="151">
                  <c:v>40142</c:v>
                </c:pt>
                <c:pt idx="152">
                  <c:v>40149</c:v>
                </c:pt>
                <c:pt idx="153">
                  <c:v>40156</c:v>
                </c:pt>
                <c:pt idx="154">
                  <c:v>40163</c:v>
                </c:pt>
                <c:pt idx="155">
                  <c:v>40170</c:v>
                </c:pt>
                <c:pt idx="156">
                  <c:v>40177</c:v>
                </c:pt>
                <c:pt idx="157">
                  <c:v>40184</c:v>
                </c:pt>
                <c:pt idx="158">
                  <c:v>40191</c:v>
                </c:pt>
                <c:pt idx="159">
                  <c:v>40198</c:v>
                </c:pt>
                <c:pt idx="160">
                  <c:v>40204</c:v>
                </c:pt>
                <c:pt idx="161">
                  <c:v>40212</c:v>
                </c:pt>
                <c:pt idx="162">
                  <c:v>40219</c:v>
                </c:pt>
                <c:pt idx="163">
                  <c:v>40226</c:v>
                </c:pt>
                <c:pt idx="164">
                  <c:v>40233</c:v>
                </c:pt>
                <c:pt idx="165">
                  <c:v>40240</c:v>
                </c:pt>
                <c:pt idx="166">
                  <c:v>40247</c:v>
                </c:pt>
                <c:pt idx="167">
                  <c:v>40254</c:v>
                </c:pt>
                <c:pt idx="168">
                  <c:v>40261</c:v>
                </c:pt>
                <c:pt idx="169">
                  <c:v>40268</c:v>
                </c:pt>
                <c:pt idx="170">
                  <c:v>40275</c:v>
                </c:pt>
                <c:pt idx="171">
                  <c:v>40282</c:v>
                </c:pt>
                <c:pt idx="172">
                  <c:v>40289</c:v>
                </c:pt>
                <c:pt idx="173">
                  <c:v>40296</c:v>
                </c:pt>
                <c:pt idx="174">
                  <c:v>40303</c:v>
                </c:pt>
                <c:pt idx="175">
                  <c:v>40310</c:v>
                </c:pt>
                <c:pt idx="176">
                  <c:v>40317</c:v>
                </c:pt>
                <c:pt idx="177">
                  <c:v>40324</c:v>
                </c:pt>
                <c:pt idx="178">
                  <c:v>40331</c:v>
                </c:pt>
                <c:pt idx="179">
                  <c:v>40338</c:v>
                </c:pt>
                <c:pt idx="180">
                  <c:v>40345</c:v>
                </c:pt>
                <c:pt idx="181">
                  <c:v>40352</c:v>
                </c:pt>
                <c:pt idx="182">
                  <c:v>40359</c:v>
                </c:pt>
                <c:pt idx="183">
                  <c:v>40366</c:v>
                </c:pt>
                <c:pt idx="184">
                  <c:v>40373</c:v>
                </c:pt>
                <c:pt idx="185">
                  <c:v>40380</c:v>
                </c:pt>
                <c:pt idx="186">
                  <c:v>40387</c:v>
                </c:pt>
                <c:pt idx="187">
                  <c:v>40394</c:v>
                </c:pt>
                <c:pt idx="188">
                  <c:v>40401</c:v>
                </c:pt>
                <c:pt idx="189">
                  <c:v>40408</c:v>
                </c:pt>
                <c:pt idx="190">
                  <c:v>40415</c:v>
                </c:pt>
                <c:pt idx="191">
                  <c:v>40422</c:v>
                </c:pt>
                <c:pt idx="192">
                  <c:v>40429</c:v>
                </c:pt>
                <c:pt idx="193">
                  <c:v>40436</c:v>
                </c:pt>
                <c:pt idx="194">
                  <c:v>40443</c:v>
                </c:pt>
                <c:pt idx="195">
                  <c:v>40450</c:v>
                </c:pt>
                <c:pt idx="196">
                  <c:v>40457</c:v>
                </c:pt>
                <c:pt idx="197">
                  <c:v>40464</c:v>
                </c:pt>
                <c:pt idx="198">
                  <c:v>40471</c:v>
                </c:pt>
                <c:pt idx="199">
                  <c:v>40478</c:v>
                </c:pt>
                <c:pt idx="200">
                  <c:v>40485</c:v>
                </c:pt>
                <c:pt idx="201">
                  <c:v>40492</c:v>
                </c:pt>
                <c:pt idx="202">
                  <c:v>40499</c:v>
                </c:pt>
                <c:pt idx="203">
                  <c:v>40506</c:v>
                </c:pt>
                <c:pt idx="204">
                  <c:v>40513</c:v>
                </c:pt>
                <c:pt idx="205">
                  <c:v>40520</c:v>
                </c:pt>
                <c:pt idx="206">
                  <c:v>40527</c:v>
                </c:pt>
                <c:pt idx="207">
                  <c:v>40534</c:v>
                </c:pt>
                <c:pt idx="208">
                  <c:v>40541</c:v>
                </c:pt>
                <c:pt idx="209">
                  <c:v>40548</c:v>
                </c:pt>
                <c:pt idx="210">
                  <c:v>40555</c:v>
                </c:pt>
                <c:pt idx="211">
                  <c:v>40562</c:v>
                </c:pt>
                <c:pt idx="212">
                  <c:v>40569</c:v>
                </c:pt>
                <c:pt idx="213">
                  <c:v>40576</c:v>
                </c:pt>
                <c:pt idx="214">
                  <c:v>40583</c:v>
                </c:pt>
                <c:pt idx="215">
                  <c:v>40590</c:v>
                </c:pt>
                <c:pt idx="216">
                  <c:v>40597</c:v>
                </c:pt>
                <c:pt idx="217">
                  <c:v>40604</c:v>
                </c:pt>
                <c:pt idx="218">
                  <c:v>40611</c:v>
                </c:pt>
                <c:pt idx="219">
                  <c:v>40618</c:v>
                </c:pt>
                <c:pt idx="220">
                  <c:v>40625</c:v>
                </c:pt>
                <c:pt idx="221">
                  <c:v>40632</c:v>
                </c:pt>
                <c:pt idx="222">
                  <c:v>40639</c:v>
                </c:pt>
                <c:pt idx="223">
                  <c:v>40646</c:v>
                </c:pt>
                <c:pt idx="224">
                  <c:v>40653</c:v>
                </c:pt>
                <c:pt idx="225">
                  <c:v>40660</c:v>
                </c:pt>
                <c:pt idx="226">
                  <c:v>40667</c:v>
                </c:pt>
                <c:pt idx="227">
                  <c:v>40674</c:v>
                </c:pt>
                <c:pt idx="228">
                  <c:v>40681</c:v>
                </c:pt>
                <c:pt idx="229">
                  <c:v>40688</c:v>
                </c:pt>
                <c:pt idx="230">
                  <c:v>40695</c:v>
                </c:pt>
                <c:pt idx="231">
                  <c:v>40702</c:v>
                </c:pt>
                <c:pt idx="232">
                  <c:v>40709</c:v>
                </c:pt>
                <c:pt idx="233">
                  <c:v>40716</c:v>
                </c:pt>
                <c:pt idx="234">
                  <c:v>40723</c:v>
                </c:pt>
                <c:pt idx="235">
                  <c:v>40730</c:v>
                </c:pt>
                <c:pt idx="236">
                  <c:v>40737</c:v>
                </c:pt>
                <c:pt idx="237">
                  <c:v>40744</c:v>
                </c:pt>
                <c:pt idx="238">
                  <c:v>40751</c:v>
                </c:pt>
                <c:pt idx="239">
                  <c:v>40758</c:v>
                </c:pt>
                <c:pt idx="240">
                  <c:v>40765</c:v>
                </c:pt>
                <c:pt idx="241">
                  <c:v>40772</c:v>
                </c:pt>
                <c:pt idx="242">
                  <c:v>40779</c:v>
                </c:pt>
                <c:pt idx="243">
                  <c:v>40786</c:v>
                </c:pt>
                <c:pt idx="244">
                  <c:v>40793</c:v>
                </c:pt>
                <c:pt idx="245">
                  <c:v>40800</c:v>
                </c:pt>
                <c:pt idx="246">
                  <c:v>40807</c:v>
                </c:pt>
                <c:pt idx="247">
                  <c:v>40814</c:v>
                </c:pt>
                <c:pt idx="248">
                  <c:v>40821</c:v>
                </c:pt>
                <c:pt idx="249">
                  <c:v>40828</c:v>
                </c:pt>
                <c:pt idx="250">
                  <c:v>40835</c:v>
                </c:pt>
                <c:pt idx="251">
                  <c:v>40842</c:v>
                </c:pt>
                <c:pt idx="252">
                  <c:v>40849</c:v>
                </c:pt>
                <c:pt idx="253">
                  <c:v>40856</c:v>
                </c:pt>
                <c:pt idx="254">
                  <c:v>40863</c:v>
                </c:pt>
                <c:pt idx="255">
                  <c:v>40870</c:v>
                </c:pt>
                <c:pt idx="256">
                  <c:v>40877</c:v>
                </c:pt>
                <c:pt idx="257">
                  <c:v>40884</c:v>
                </c:pt>
                <c:pt idx="258">
                  <c:v>40891</c:v>
                </c:pt>
                <c:pt idx="259">
                  <c:v>40898</c:v>
                </c:pt>
                <c:pt idx="260">
                  <c:v>40905</c:v>
                </c:pt>
                <c:pt idx="261">
                  <c:v>40912</c:v>
                </c:pt>
                <c:pt idx="262">
                  <c:v>40919</c:v>
                </c:pt>
                <c:pt idx="263">
                  <c:v>40926</c:v>
                </c:pt>
                <c:pt idx="264">
                  <c:v>40933</c:v>
                </c:pt>
                <c:pt idx="265">
                  <c:v>40940</c:v>
                </c:pt>
                <c:pt idx="266">
                  <c:v>40947</c:v>
                </c:pt>
                <c:pt idx="267">
                  <c:v>40954</c:v>
                </c:pt>
                <c:pt idx="268">
                  <c:v>40960</c:v>
                </c:pt>
                <c:pt idx="269">
                  <c:v>40961</c:v>
                </c:pt>
                <c:pt idx="270">
                  <c:v>40968</c:v>
                </c:pt>
                <c:pt idx="271">
                  <c:v>40975</c:v>
                </c:pt>
                <c:pt idx="272">
                  <c:v>40982</c:v>
                </c:pt>
                <c:pt idx="273">
                  <c:v>40996</c:v>
                </c:pt>
                <c:pt idx="274">
                  <c:v>41003</c:v>
                </c:pt>
                <c:pt idx="275">
                  <c:v>41010</c:v>
                </c:pt>
                <c:pt idx="276">
                  <c:v>41017</c:v>
                </c:pt>
                <c:pt idx="277">
                  <c:v>41024</c:v>
                </c:pt>
                <c:pt idx="278">
                  <c:v>41031</c:v>
                </c:pt>
                <c:pt idx="279">
                  <c:v>41038</c:v>
                </c:pt>
                <c:pt idx="280">
                  <c:v>41045</c:v>
                </c:pt>
                <c:pt idx="281">
                  <c:v>41054</c:v>
                </c:pt>
                <c:pt idx="282">
                  <c:v>41059</c:v>
                </c:pt>
                <c:pt idx="283">
                  <c:v>41066</c:v>
                </c:pt>
                <c:pt idx="284">
                  <c:v>41073</c:v>
                </c:pt>
                <c:pt idx="285">
                  <c:v>41080</c:v>
                </c:pt>
                <c:pt idx="286">
                  <c:v>41087</c:v>
                </c:pt>
                <c:pt idx="287">
                  <c:v>41094</c:v>
                </c:pt>
                <c:pt idx="288">
                  <c:v>41101</c:v>
                </c:pt>
                <c:pt idx="289">
                  <c:v>41108</c:v>
                </c:pt>
                <c:pt idx="290">
                  <c:v>41115</c:v>
                </c:pt>
                <c:pt idx="291">
                  <c:v>41122</c:v>
                </c:pt>
                <c:pt idx="292">
                  <c:v>41129</c:v>
                </c:pt>
                <c:pt idx="293">
                  <c:v>41136</c:v>
                </c:pt>
                <c:pt idx="294">
                  <c:v>41143</c:v>
                </c:pt>
                <c:pt idx="295">
                  <c:v>41150</c:v>
                </c:pt>
                <c:pt idx="296">
                  <c:v>41157</c:v>
                </c:pt>
                <c:pt idx="297">
                  <c:v>41164</c:v>
                </c:pt>
                <c:pt idx="298">
                  <c:v>41171</c:v>
                </c:pt>
                <c:pt idx="299">
                  <c:v>41178</c:v>
                </c:pt>
                <c:pt idx="300">
                  <c:v>41185</c:v>
                </c:pt>
                <c:pt idx="301">
                  <c:v>41192</c:v>
                </c:pt>
                <c:pt idx="302">
                  <c:v>41199</c:v>
                </c:pt>
                <c:pt idx="303">
                  <c:v>41206</c:v>
                </c:pt>
                <c:pt idx="304">
                  <c:v>41213</c:v>
                </c:pt>
                <c:pt idx="305">
                  <c:v>41222</c:v>
                </c:pt>
                <c:pt idx="306">
                  <c:v>41234</c:v>
                </c:pt>
                <c:pt idx="307">
                  <c:v>41241</c:v>
                </c:pt>
                <c:pt idx="308">
                  <c:v>41255</c:v>
                </c:pt>
                <c:pt idx="309">
                  <c:v>41258</c:v>
                </c:pt>
                <c:pt idx="310">
                  <c:v>41262</c:v>
                </c:pt>
                <c:pt idx="311">
                  <c:v>41269</c:v>
                </c:pt>
                <c:pt idx="312">
                  <c:v>41276</c:v>
                </c:pt>
                <c:pt idx="313">
                  <c:v>41283</c:v>
                </c:pt>
                <c:pt idx="314">
                  <c:v>41290</c:v>
                </c:pt>
                <c:pt idx="315">
                  <c:v>41299</c:v>
                </c:pt>
                <c:pt idx="316">
                  <c:v>41304</c:v>
                </c:pt>
              </c:numCache>
            </c:numRef>
          </c:cat>
          <c:val>
            <c:numRef>
              <c:f>'QE3 tools ChartData02-07-13'!$F$2:$F$318</c:f>
              <c:numCache>
                <c:formatCode>General</c:formatCode>
                <c:ptCount val="31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3714</c:v>
                </c:pt>
                <c:pt idx="91">
                  <c:v>11929</c:v>
                </c:pt>
                <c:pt idx="92">
                  <c:v>14347</c:v>
                </c:pt>
                <c:pt idx="93">
                  <c:v>14105</c:v>
                </c:pt>
                <c:pt idx="94">
                  <c:v>14105</c:v>
                </c:pt>
                <c:pt idx="95">
                  <c:v>13897</c:v>
                </c:pt>
                <c:pt idx="96">
                  <c:v>13565</c:v>
                </c:pt>
                <c:pt idx="97">
                  <c:v>13155</c:v>
                </c:pt>
                <c:pt idx="98">
                  <c:v>12654</c:v>
                </c:pt>
                <c:pt idx="99">
                  <c:v>12261</c:v>
                </c:pt>
                <c:pt idx="100">
                  <c:v>12057</c:v>
                </c:pt>
                <c:pt idx="101">
                  <c:v>13106</c:v>
                </c:pt>
                <c:pt idx="102">
                  <c:v>16587</c:v>
                </c:pt>
                <c:pt idx="103">
                  <c:v>19927</c:v>
                </c:pt>
                <c:pt idx="104">
                  <c:v>20266</c:v>
                </c:pt>
                <c:pt idx="105">
                  <c:v>19587</c:v>
                </c:pt>
                <c:pt idx="106">
                  <c:v>21900</c:v>
                </c:pt>
                <c:pt idx="107">
                  <c:v>29942</c:v>
                </c:pt>
                <c:pt idx="108">
                  <c:v>33492</c:v>
                </c:pt>
                <c:pt idx="109">
                  <c:v>36406</c:v>
                </c:pt>
                <c:pt idx="110">
                  <c:v>39208</c:v>
                </c:pt>
                <c:pt idx="111">
                  <c:v>95629</c:v>
                </c:pt>
                <c:pt idx="112">
                  <c:v>104398</c:v>
                </c:pt>
                <c:pt idx="113">
                  <c:v>107114</c:v>
                </c:pt>
                <c:pt idx="114">
                  <c:v>109418</c:v>
                </c:pt>
                <c:pt idx="115">
                  <c:v>271958</c:v>
                </c:pt>
                <c:pt idx="116">
                  <c:v>285760</c:v>
                </c:pt>
                <c:pt idx="117">
                  <c:v>287277</c:v>
                </c:pt>
                <c:pt idx="118">
                  <c:v>291399</c:v>
                </c:pt>
                <c:pt idx="119">
                  <c:v>344975</c:v>
                </c:pt>
                <c:pt idx="120">
                  <c:v>425356</c:v>
                </c:pt>
                <c:pt idx="121">
                  <c:v>433802</c:v>
                </c:pt>
                <c:pt idx="122">
                  <c:v>435414</c:v>
                </c:pt>
                <c:pt idx="123">
                  <c:v>456224</c:v>
                </c:pt>
                <c:pt idx="124">
                  <c:v>505034</c:v>
                </c:pt>
                <c:pt idx="125">
                  <c:v>510655</c:v>
                </c:pt>
                <c:pt idx="126">
                  <c:v>508316</c:v>
                </c:pt>
                <c:pt idx="127">
                  <c:v>511272</c:v>
                </c:pt>
                <c:pt idx="128">
                  <c:v>543161</c:v>
                </c:pt>
                <c:pt idx="129">
                  <c:v>559227</c:v>
                </c:pt>
                <c:pt idx="130">
                  <c:v>559332</c:v>
                </c:pt>
                <c:pt idx="131">
                  <c:v>560277</c:v>
                </c:pt>
                <c:pt idx="132">
                  <c:v>588545</c:v>
                </c:pt>
                <c:pt idx="133">
                  <c:v>639475</c:v>
                </c:pt>
                <c:pt idx="134">
                  <c:v>648573</c:v>
                </c:pt>
                <c:pt idx="135">
                  <c:v>649725</c:v>
                </c:pt>
                <c:pt idx="136">
                  <c:v>651781</c:v>
                </c:pt>
                <c:pt idx="137">
                  <c:v>717782</c:v>
                </c:pt>
                <c:pt idx="138">
                  <c:v>738453</c:v>
                </c:pt>
                <c:pt idx="139">
                  <c:v>742597</c:v>
                </c:pt>
                <c:pt idx="140">
                  <c:v>747833</c:v>
                </c:pt>
                <c:pt idx="141">
                  <c:v>774694</c:v>
                </c:pt>
                <c:pt idx="142">
                  <c:v>816121</c:v>
                </c:pt>
                <c:pt idx="143">
                  <c:v>822246</c:v>
                </c:pt>
                <c:pt idx="144">
                  <c:v>825716</c:v>
                </c:pt>
                <c:pt idx="145">
                  <c:v>837119</c:v>
                </c:pt>
                <c:pt idx="146">
                  <c:v>904409</c:v>
                </c:pt>
                <c:pt idx="147">
                  <c:v>917626</c:v>
                </c:pt>
                <c:pt idx="148">
                  <c:v>921413</c:v>
                </c:pt>
                <c:pt idx="149">
                  <c:v>922949</c:v>
                </c:pt>
                <c:pt idx="150">
                  <c:v>997429</c:v>
                </c:pt>
                <c:pt idx="151">
                  <c:v>1008497</c:v>
                </c:pt>
                <c:pt idx="152">
                  <c:v>1007222</c:v>
                </c:pt>
                <c:pt idx="153">
                  <c:v>1009738</c:v>
                </c:pt>
                <c:pt idx="154">
                  <c:v>1030772</c:v>
                </c:pt>
                <c:pt idx="155">
                  <c:v>1063176</c:v>
                </c:pt>
                <c:pt idx="156">
                  <c:v>1069454</c:v>
                </c:pt>
                <c:pt idx="157">
                  <c:v>1068362</c:v>
                </c:pt>
                <c:pt idx="158">
                  <c:v>1079714</c:v>
                </c:pt>
                <c:pt idx="159">
                  <c:v>1129581</c:v>
                </c:pt>
                <c:pt idx="160">
                  <c:v>1136074</c:v>
                </c:pt>
                <c:pt idx="161">
                  <c:v>1134265</c:v>
                </c:pt>
                <c:pt idx="162">
                  <c:v>1136822</c:v>
                </c:pt>
                <c:pt idx="163">
                  <c:v>1190478</c:v>
                </c:pt>
                <c:pt idx="164">
                  <c:v>1198727</c:v>
                </c:pt>
                <c:pt idx="165">
                  <c:v>1194300</c:v>
                </c:pt>
                <c:pt idx="166">
                  <c:v>1195177</c:v>
                </c:pt>
                <c:pt idx="167">
                  <c:v>1234884</c:v>
                </c:pt>
                <c:pt idx="168">
                  <c:v>1241007</c:v>
                </c:pt>
                <c:pt idx="169">
                  <c:v>1237597</c:v>
                </c:pt>
                <c:pt idx="170">
                  <c:v>1237701</c:v>
                </c:pt>
                <c:pt idx="171">
                  <c:v>1247188</c:v>
                </c:pt>
                <c:pt idx="172">
                  <c:v>1268768</c:v>
                </c:pt>
                <c:pt idx="173">
                  <c:v>1268666</c:v>
                </c:pt>
                <c:pt idx="174">
                  <c:v>1265522</c:v>
                </c:pt>
                <c:pt idx="175">
                  <c:v>1265691</c:v>
                </c:pt>
                <c:pt idx="176">
                  <c:v>1288710</c:v>
                </c:pt>
                <c:pt idx="177">
                  <c:v>1285309</c:v>
                </c:pt>
                <c:pt idx="178">
                  <c:v>1280323</c:v>
                </c:pt>
                <c:pt idx="179">
                  <c:v>1280366</c:v>
                </c:pt>
                <c:pt idx="180">
                  <c:v>1287561</c:v>
                </c:pt>
                <c:pt idx="181">
                  <c:v>1294123</c:v>
                </c:pt>
                <c:pt idx="182">
                  <c:v>1284520</c:v>
                </c:pt>
                <c:pt idx="183">
                  <c:v>1283034</c:v>
                </c:pt>
                <c:pt idx="184">
                  <c:v>1283477</c:v>
                </c:pt>
                <c:pt idx="185">
                  <c:v>1284224</c:v>
                </c:pt>
                <c:pt idx="186">
                  <c:v>1281212</c:v>
                </c:pt>
                <c:pt idx="187">
                  <c:v>1277010</c:v>
                </c:pt>
                <c:pt idx="188">
                  <c:v>1277498</c:v>
                </c:pt>
                <c:pt idx="189">
                  <c:v>1274783</c:v>
                </c:pt>
                <c:pt idx="190">
                  <c:v>1268331</c:v>
                </c:pt>
                <c:pt idx="191">
                  <c:v>1259671</c:v>
                </c:pt>
                <c:pt idx="192">
                  <c:v>1259670</c:v>
                </c:pt>
                <c:pt idx="193">
                  <c:v>1257718</c:v>
                </c:pt>
                <c:pt idx="194">
                  <c:v>1246243</c:v>
                </c:pt>
                <c:pt idx="195">
                  <c:v>1240263</c:v>
                </c:pt>
                <c:pt idx="196">
                  <c:v>1232644</c:v>
                </c:pt>
                <c:pt idx="197">
                  <c:v>1232095</c:v>
                </c:pt>
                <c:pt idx="198">
                  <c:v>1219778</c:v>
                </c:pt>
                <c:pt idx="199">
                  <c:v>1209624</c:v>
                </c:pt>
                <c:pt idx="200">
                  <c:v>1200718</c:v>
                </c:pt>
                <c:pt idx="201">
                  <c:v>1200718</c:v>
                </c:pt>
                <c:pt idx="202">
                  <c:v>1194956</c:v>
                </c:pt>
                <c:pt idx="203">
                  <c:v>1186836</c:v>
                </c:pt>
                <c:pt idx="204">
                  <c:v>1172995</c:v>
                </c:pt>
                <c:pt idx="205">
                  <c:v>1170831</c:v>
                </c:pt>
                <c:pt idx="206">
                  <c:v>1168817</c:v>
                </c:pt>
                <c:pt idx="207">
                  <c:v>1156175</c:v>
                </c:pt>
                <c:pt idx="208">
                  <c:v>1148892</c:v>
                </c:pt>
                <c:pt idx="209">
                  <c:v>1139601</c:v>
                </c:pt>
                <c:pt idx="210">
                  <c:v>1138633</c:v>
                </c:pt>
                <c:pt idx="211">
                  <c:v>1134921</c:v>
                </c:pt>
                <c:pt idx="212">
                  <c:v>1120337</c:v>
                </c:pt>
                <c:pt idx="213">
                  <c:v>1109701</c:v>
                </c:pt>
                <c:pt idx="214">
                  <c:v>1109701</c:v>
                </c:pt>
                <c:pt idx="215">
                  <c:v>1107732</c:v>
                </c:pt>
                <c:pt idx="216">
                  <c:v>1102529</c:v>
                </c:pt>
                <c:pt idx="217">
                  <c:v>1093629</c:v>
                </c:pt>
                <c:pt idx="218">
                  <c:v>1092181</c:v>
                </c:pt>
                <c:pt idx="219">
                  <c:v>1090057</c:v>
                </c:pt>
                <c:pt idx="220">
                  <c:v>1082917</c:v>
                </c:pt>
                <c:pt idx="221">
                  <c:v>1070606</c:v>
                </c:pt>
                <c:pt idx="222">
                  <c:v>1069650</c:v>
                </c:pt>
                <c:pt idx="223">
                  <c:v>1068961</c:v>
                </c:pt>
                <c:pt idx="224">
                  <c:v>1063447</c:v>
                </c:pt>
                <c:pt idx="225">
                  <c:v>1058375</c:v>
                </c:pt>
                <c:pt idx="226">
                  <c:v>1052139</c:v>
                </c:pt>
                <c:pt idx="227">
                  <c:v>1052139</c:v>
                </c:pt>
                <c:pt idx="228">
                  <c:v>1048795</c:v>
                </c:pt>
                <c:pt idx="229">
                  <c:v>1041830</c:v>
                </c:pt>
                <c:pt idx="230">
                  <c:v>1036949</c:v>
                </c:pt>
                <c:pt idx="231">
                  <c:v>1036949</c:v>
                </c:pt>
                <c:pt idx="232">
                  <c:v>1036366</c:v>
                </c:pt>
                <c:pt idx="233">
                  <c:v>1032794</c:v>
                </c:pt>
                <c:pt idx="234">
                  <c:v>1029564</c:v>
                </c:pt>
                <c:pt idx="235">
                  <c:v>1024156</c:v>
                </c:pt>
                <c:pt idx="236">
                  <c:v>1023923</c:v>
                </c:pt>
                <c:pt idx="237">
                  <c:v>1019635</c:v>
                </c:pt>
                <c:pt idx="238">
                  <c:v>1015033</c:v>
                </c:pt>
                <c:pt idx="239">
                  <c:v>1009720</c:v>
                </c:pt>
                <c:pt idx="240">
                  <c:v>1009720</c:v>
                </c:pt>
                <c:pt idx="241">
                  <c:v>1006938</c:v>
                </c:pt>
                <c:pt idx="242">
                  <c:v>1002377</c:v>
                </c:pt>
                <c:pt idx="243">
                  <c:v>994721</c:v>
                </c:pt>
                <c:pt idx="244">
                  <c:v>994721</c:v>
                </c:pt>
                <c:pt idx="245">
                  <c:v>994721</c:v>
                </c:pt>
                <c:pt idx="246">
                  <c:v>987896</c:v>
                </c:pt>
                <c:pt idx="247">
                  <c:v>983927</c:v>
                </c:pt>
                <c:pt idx="248">
                  <c:v>979151</c:v>
                </c:pt>
                <c:pt idx="249">
                  <c:v>979151</c:v>
                </c:pt>
                <c:pt idx="250">
                  <c:v>975119</c:v>
                </c:pt>
                <c:pt idx="251">
                  <c:v>965837</c:v>
                </c:pt>
                <c:pt idx="252">
                  <c:v>956929</c:v>
                </c:pt>
                <c:pt idx="253">
                  <c:v>956929</c:v>
                </c:pt>
                <c:pt idx="254">
                  <c:v>955311</c:v>
                </c:pt>
                <c:pt idx="255">
                  <c:v>948603</c:v>
                </c:pt>
                <c:pt idx="256">
                  <c:v>935039</c:v>
                </c:pt>
                <c:pt idx="257">
                  <c:v>932961</c:v>
                </c:pt>
                <c:pt idx="258">
                  <c:v>946063</c:v>
                </c:pt>
                <c:pt idx="259">
                  <c:v>954823</c:v>
                </c:pt>
                <c:pt idx="260">
                  <c:v>952352</c:v>
                </c:pt>
                <c:pt idx="261">
                  <c:v>941693</c:v>
                </c:pt>
                <c:pt idx="262">
                  <c:v>941575</c:v>
                </c:pt>
                <c:pt idx="263">
                  <c:v>954908</c:v>
                </c:pt>
                <c:pt idx="264">
                  <c:v>947875</c:v>
                </c:pt>
                <c:pt idx="265">
                  <c:v>937345</c:v>
                </c:pt>
                <c:pt idx="266">
                  <c:v>937516</c:v>
                </c:pt>
                <c:pt idx="267">
                  <c:v>945182</c:v>
                </c:pt>
                <c:pt idx="268">
                  <c:v>947160</c:v>
                </c:pt>
                <c:pt idx="269">
                  <c:v>952606</c:v>
                </c:pt>
                <c:pt idx="270">
                  <c:v>948682</c:v>
                </c:pt>
                <c:pt idx="271">
                  <c:v>941178</c:v>
                </c:pt>
                <c:pt idx="272">
                  <c:v>945973</c:v>
                </c:pt>
                <c:pt idx="273">
                  <c:v>941916</c:v>
                </c:pt>
                <c:pt idx="274">
                  <c:v>933270</c:v>
                </c:pt>
                <c:pt idx="275">
                  <c:v>933271</c:v>
                </c:pt>
                <c:pt idx="276">
                  <c:v>955335</c:v>
                </c:pt>
                <c:pt idx="277">
                  <c:v>955646</c:v>
                </c:pt>
                <c:pt idx="278">
                  <c:v>942376</c:v>
                </c:pt>
                <c:pt idx="279">
                  <c:v>942395</c:v>
                </c:pt>
                <c:pt idx="280">
                  <c:v>947881</c:v>
                </c:pt>
                <c:pt idx="281">
                  <c:v>956041</c:v>
                </c:pt>
                <c:pt idx="282">
                  <c:v>946909</c:v>
                </c:pt>
                <c:pt idx="283">
                  <c:v>945006</c:v>
                </c:pt>
                <c:pt idx="284">
                  <c:v>947327</c:v>
                </c:pt>
                <c:pt idx="285">
                  <c:v>955481</c:v>
                </c:pt>
                <c:pt idx="286">
                  <c:v>954158</c:v>
                </c:pt>
                <c:pt idx="287">
                  <c:v>946497</c:v>
                </c:pt>
                <c:pt idx="288">
                  <c:v>946528</c:v>
                </c:pt>
                <c:pt idx="289">
                  <c:v>958202</c:v>
                </c:pt>
                <c:pt idx="290">
                  <c:v>956413</c:v>
                </c:pt>
                <c:pt idx="291">
                  <c:v>944452</c:v>
                </c:pt>
                <c:pt idx="292">
                  <c:v>944519</c:v>
                </c:pt>
                <c:pt idx="293">
                  <c:v>946373</c:v>
                </c:pt>
                <c:pt idx="294">
                  <c:v>945919</c:v>
                </c:pt>
                <c:pt idx="295">
                  <c:v>939850</c:v>
                </c:pt>
                <c:pt idx="296">
                  <c:v>930897</c:v>
                </c:pt>
                <c:pt idx="297">
                  <c:v>930932</c:v>
                </c:pt>
                <c:pt idx="298">
                  <c:v>943204</c:v>
                </c:pt>
                <c:pt idx="299">
                  <c:v>932669</c:v>
                </c:pt>
                <c:pt idx="300">
                  <c:v>918394</c:v>
                </c:pt>
                <c:pt idx="301">
                  <c:v>918304</c:v>
                </c:pt>
                <c:pt idx="302">
                  <c:v>945095</c:v>
                </c:pt>
                <c:pt idx="303">
                  <c:v>950965</c:v>
                </c:pt>
                <c:pt idx="304">
                  <c:v>933915</c:v>
                </c:pt>
                <c:pt idx="305">
                  <c:v>933957</c:v>
                </c:pt>
                <c:pt idx="306">
                  <c:v>966764</c:v>
                </c:pt>
                <c:pt idx="307">
                  <c:v>972830</c:v>
                </c:pt>
                <c:pt idx="308">
                  <c:v>969387</c:v>
                </c:pt>
                <c:pt idx="309">
                  <c:v>962910</c:v>
                </c:pt>
                <c:pt idx="310">
                  <c:v>1009247</c:v>
                </c:pt>
                <c:pt idx="311">
                  <c:v>1018194</c:v>
                </c:pt>
                <c:pt idx="312">
                  <c:v>1003441</c:v>
                </c:pt>
                <c:pt idx="313">
                  <c:v>1003426</c:v>
                </c:pt>
                <c:pt idx="314">
                  <c:v>1013140</c:v>
                </c:pt>
                <c:pt idx="315">
                  <c:v>1044243</c:v>
                </c:pt>
                <c:pt idx="316">
                  <c:v>1043356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1730688"/>
        <c:axId val="32177536"/>
      </c:areaChart>
      <c:dateAx>
        <c:axId val="31730688"/>
        <c:scaling>
          <c:orientation val="minMax"/>
        </c:scaling>
        <c:delete val="0"/>
        <c:axPos val="b"/>
        <c:numFmt formatCode="mmm\-yy" sourceLinked="0"/>
        <c:majorTickMark val="none"/>
        <c:minorTickMark val="none"/>
        <c:tickLblPos val="nextTo"/>
        <c:crossAx val="32177536"/>
        <c:crosses val="autoZero"/>
        <c:auto val="1"/>
        <c:lblOffset val="100"/>
        <c:baseTimeUnit val="days"/>
      </c:dateAx>
      <c:valAx>
        <c:axId val="32177536"/>
        <c:scaling>
          <c:orientation val="minMax"/>
          <c:max val="30000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," sourceLinked="0"/>
        <c:majorTickMark val="none"/>
        <c:minorTickMark val="none"/>
        <c:tickLblPos val="nextTo"/>
        <c:spPr>
          <a:ln>
            <a:noFill/>
          </a:ln>
        </c:spPr>
        <c:crossAx val="31730688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0.6447475149802312"/>
          <c:y val="2.1947163552446757E-2"/>
          <c:w val="0.3528232209324933"/>
          <c:h val="0.93347056614638346"/>
        </c:manualLayout>
      </c:layout>
      <c:overlay val="0"/>
    </c:legend>
    <c:plotVisOnly val="1"/>
    <c:dispBlanksAs val="zero"/>
    <c:showDLblsOverMax val="0"/>
  </c:chart>
  <c:spPr>
    <a:ln>
      <a:noFill/>
    </a:ln>
  </c:spPr>
  <c:txPr>
    <a:bodyPr/>
    <a:lstStyle/>
    <a:p>
      <a:pPr>
        <a:defRPr sz="1400">
          <a:latin typeface="Calibri" pitchFamily="34" charset="0"/>
          <a:cs typeface="Calibri" pitchFamily="34" charset="0"/>
        </a:defRPr>
      </a:pPr>
      <a:endParaRPr lang="uk-UA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'[Working doc Feb presentation Concorde (4).xlsx]World Economy Growth Forecast'!$F$8</c:f>
              <c:strCache>
                <c:ptCount val="1"/>
                <c:pt idx="0">
                  <c:v>Мировой Банк</c:v>
                </c:pt>
              </c:strCache>
            </c:strRef>
          </c:tx>
          <c:spPr>
            <a:solidFill>
              <a:srgbClr val="7BA2B7"/>
            </a:solidFill>
          </c:spPr>
          <c:invertIfNegative val="0"/>
          <c:cat>
            <c:numRef>
              <c:f>'[Working doc Feb presentation Concorde (4).xlsx]World Economy Growth Forecast'!$G$7:$H$7</c:f>
              <c:numCache>
                <c:formatCode>General</c:formatCode>
                <c:ptCount val="2"/>
                <c:pt idx="0">
                  <c:v>2012</c:v>
                </c:pt>
                <c:pt idx="1">
                  <c:v>2013</c:v>
                </c:pt>
              </c:numCache>
            </c:numRef>
          </c:cat>
          <c:val>
            <c:numRef>
              <c:f>'[Working doc Feb presentation Concorde (4).xlsx]World Economy Growth Forecast'!$G$8:$H$8</c:f>
              <c:numCache>
                <c:formatCode>0.0</c:formatCode>
                <c:ptCount val="2"/>
                <c:pt idx="0">
                  <c:v>2.2999999999999998</c:v>
                </c:pt>
                <c:pt idx="1">
                  <c:v>2.4</c:v>
                </c:pt>
              </c:numCache>
            </c:numRef>
          </c:val>
        </c:ser>
        <c:ser>
          <c:idx val="1"/>
          <c:order val="1"/>
          <c:tx>
            <c:strRef>
              <c:f>'[Working doc Feb presentation Concorde (4).xlsx]World Economy Growth Forecast'!$F$9</c:f>
              <c:strCache>
                <c:ptCount val="1"/>
                <c:pt idx="0">
                  <c:v>МВФ</c:v>
                </c:pt>
              </c:strCache>
            </c:strRef>
          </c:tx>
          <c:spPr>
            <a:solidFill>
              <a:srgbClr val="3A6E8F"/>
            </a:solidFill>
          </c:spPr>
          <c:invertIfNegative val="0"/>
          <c:cat>
            <c:numRef>
              <c:f>'[Working doc Feb presentation Concorde (4).xlsx]World Economy Growth Forecast'!$G$7:$H$7</c:f>
              <c:numCache>
                <c:formatCode>General</c:formatCode>
                <c:ptCount val="2"/>
                <c:pt idx="0">
                  <c:v>2012</c:v>
                </c:pt>
                <c:pt idx="1">
                  <c:v>2013</c:v>
                </c:pt>
              </c:numCache>
            </c:numRef>
          </c:cat>
          <c:val>
            <c:numRef>
              <c:f>'[Working doc Feb presentation Concorde (4).xlsx]World Economy Growth Forecast'!$G$9:$H$9</c:f>
              <c:numCache>
                <c:formatCode>0.0</c:formatCode>
                <c:ptCount val="2"/>
                <c:pt idx="0">
                  <c:v>3.2</c:v>
                </c:pt>
                <c:pt idx="1">
                  <c:v>3.3</c:v>
                </c:pt>
              </c:numCache>
            </c:numRef>
          </c:val>
        </c:ser>
        <c:ser>
          <c:idx val="2"/>
          <c:order val="2"/>
          <c:tx>
            <c:strRef>
              <c:f>'[Working doc Feb presentation Concorde (4).xlsx]World Economy Growth Forecast'!$F$10</c:f>
              <c:strCache>
                <c:ptCount val="1"/>
                <c:pt idx="0">
                  <c:v>Economic Intelligence Unit </c:v>
                </c:pt>
              </c:strCache>
            </c:strRef>
          </c:tx>
          <c:spPr>
            <a:solidFill>
              <a:srgbClr val="284C62"/>
            </a:solidFill>
          </c:spPr>
          <c:invertIfNegative val="0"/>
          <c:cat>
            <c:numRef>
              <c:f>'[Working doc Feb presentation Concorde (4).xlsx]World Economy Growth Forecast'!$G$7:$H$7</c:f>
              <c:numCache>
                <c:formatCode>General</c:formatCode>
                <c:ptCount val="2"/>
                <c:pt idx="0">
                  <c:v>2012</c:v>
                </c:pt>
                <c:pt idx="1">
                  <c:v>2013</c:v>
                </c:pt>
              </c:numCache>
            </c:numRef>
          </c:cat>
          <c:val>
            <c:numRef>
              <c:f>'[Working doc Feb presentation Concorde (4).xlsx]World Economy Growth Forecast'!$G$10:$H$10</c:f>
              <c:numCache>
                <c:formatCode>0.0</c:formatCode>
                <c:ptCount val="2"/>
                <c:pt idx="0">
                  <c:v>3</c:v>
                </c:pt>
                <c:pt idx="1">
                  <c:v>3.1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2"/>
        <c:overlap val="-45"/>
        <c:axId val="277786624"/>
        <c:axId val="277788160"/>
      </c:barChart>
      <c:catAx>
        <c:axId val="277786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77788160"/>
        <c:crosses val="autoZero"/>
        <c:auto val="1"/>
        <c:lblAlgn val="ctr"/>
        <c:lblOffset val="100"/>
        <c:noMultiLvlLbl val="0"/>
      </c:catAx>
      <c:valAx>
        <c:axId val="2777881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.0&quot;%&quot;" sourceLinked="0"/>
        <c:majorTickMark val="none"/>
        <c:minorTickMark val="none"/>
        <c:tickLblPos val="nextTo"/>
        <c:spPr>
          <a:ln w="9525">
            <a:noFill/>
          </a:ln>
        </c:spPr>
        <c:crossAx val="2777866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0.904625567176505"/>
          <c:w val="0.98650600658914045"/>
          <c:h val="7.5535621860807575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/>
      </a:pPr>
      <a:endParaRPr lang="uk-UA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7BA2B7"/>
            </a:solidFill>
            <a:ln>
              <a:solidFill>
                <a:schemeClr val="tx1"/>
              </a:solidFill>
            </a:ln>
          </c:spPr>
          <c:invertIfNegative val="0"/>
          <c:dPt>
            <c:idx val="12"/>
            <c:invertIfNegative val="0"/>
            <c:bubble3D val="0"/>
          </c:dPt>
          <c:dPt>
            <c:idx val="13"/>
            <c:invertIfNegative val="0"/>
            <c:bubble3D val="0"/>
          </c:dPt>
          <c:dPt>
            <c:idx val="14"/>
            <c:invertIfNegative val="0"/>
            <c:bubble3D val="0"/>
          </c:dPt>
          <c:dPt>
            <c:idx val="15"/>
            <c:invertIfNegative val="0"/>
            <c:bubble3D val="0"/>
          </c:dPt>
          <c:cat>
            <c:strRef>
              <c:f>'[Working doc Feb presentation Concorde (4).xlsx]GDP'!$J$3:$U$3</c:f>
              <c:strCache>
                <c:ptCount val="12"/>
                <c:pt idx="0">
                  <c:v>1Q10</c:v>
                </c:pt>
                <c:pt idx="1">
                  <c:v>2Q10</c:v>
                </c:pt>
                <c:pt idx="2">
                  <c:v>3Q10</c:v>
                </c:pt>
                <c:pt idx="3">
                  <c:v>4Q10</c:v>
                </c:pt>
                <c:pt idx="4">
                  <c:v>1Q11</c:v>
                </c:pt>
                <c:pt idx="5">
                  <c:v>2Q11</c:v>
                </c:pt>
                <c:pt idx="6">
                  <c:v>3Q11</c:v>
                </c:pt>
                <c:pt idx="7">
                  <c:v>4Q11</c:v>
                </c:pt>
                <c:pt idx="8">
                  <c:v>1Q12</c:v>
                </c:pt>
                <c:pt idx="9">
                  <c:v>2Q12</c:v>
                </c:pt>
                <c:pt idx="10">
                  <c:v>3Q12</c:v>
                </c:pt>
                <c:pt idx="11">
                  <c:v>4Q12</c:v>
                </c:pt>
              </c:strCache>
            </c:strRef>
          </c:cat>
          <c:val>
            <c:numRef>
              <c:f>'[Working doc Feb presentation Concorde (4).xlsx]GDP'!$J$6:$U$6</c:f>
              <c:numCache>
                <c:formatCode>0.0%</c:formatCode>
                <c:ptCount val="12"/>
                <c:pt idx="0">
                  <c:v>4.4999999999999998E-2</c:v>
                </c:pt>
                <c:pt idx="1">
                  <c:v>5.3999999999999999E-2</c:v>
                </c:pt>
                <c:pt idx="2">
                  <c:v>3.3000000000000002E-2</c:v>
                </c:pt>
                <c:pt idx="3">
                  <c:v>3.6999999999999998E-2</c:v>
                </c:pt>
                <c:pt idx="4">
                  <c:v>5.0999999999999997E-2</c:v>
                </c:pt>
                <c:pt idx="5">
                  <c:v>3.9E-2</c:v>
                </c:pt>
                <c:pt idx="6">
                  <c:v>6.5000000000000002E-2</c:v>
                </c:pt>
                <c:pt idx="7">
                  <c:v>0.05</c:v>
                </c:pt>
                <c:pt idx="8">
                  <c:v>2.1999999999999999E-2</c:v>
                </c:pt>
                <c:pt idx="9">
                  <c:v>0.03</c:v>
                </c:pt>
                <c:pt idx="10">
                  <c:v>-1.2999999999999999E-2</c:v>
                </c:pt>
                <c:pt idx="11" formatCode="0.00%">
                  <c:v>-2.5000000000000001E-2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20259072"/>
        <c:axId val="220260608"/>
      </c:barChart>
      <c:catAx>
        <c:axId val="220259072"/>
        <c:scaling>
          <c:orientation val="minMax"/>
        </c:scaling>
        <c:delete val="0"/>
        <c:axPos val="b"/>
        <c:majorTickMark val="none"/>
        <c:minorTickMark val="none"/>
        <c:tickLblPos val="low"/>
        <c:crossAx val="220260608"/>
        <c:crosses val="autoZero"/>
        <c:auto val="1"/>
        <c:lblAlgn val="ctr"/>
        <c:lblOffset val="100"/>
        <c:noMultiLvlLbl val="0"/>
      </c:catAx>
      <c:valAx>
        <c:axId val="22026060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0"/>
        <c:majorTickMark val="none"/>
        <c:minorTickMark val="none"/>
        <c:tickLblPos val="nextTo"/>
        <c:spPr>
          <a:ln>
            <a:noFill/>
          </a:ln>
        </c:spPr>
        <c:crossAx val="220259072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400"/>
      </a:pPr>
      <a:endParaRPr lang="uk-UA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>
              <a:solidFill>
                <a:srgbClr val="3A6E8F"/>
              </a:solidFill>
            </a:ln>
          </c:spPr>
          <c:marker>
            <c:symbol val="none"/>
          </c:marker>
          <c:cat>
            <c:numRef>
              <c:f>'[Working doc Feb presentation Concorde (4).xlsx]Industry_monthly'!$G$3:$G$77</c:f>
              <c:numCache>
                <c:formatCode>[$-419]mmmm\ yyyy;@</c:formatCode>
                <c:ptCount val="75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</c:numCache>
            </c:numRef>
          </c:cat>
          <c:val>
            <c:numRef>
              <c:f>'[Working doc Feb presentation Concorde (4).xlsx]Industry_monthly'!$C$3:$C$77</c:f>
              <c:numCache>
                <c:formatCode>0.0</c:formatCode>
                <c:ptCount val="75"/>
                <c:pt idx="0">
                  <c:v>16.299999999999997</c:v>
                </c:pt>
                <c:pt idx="1">
                  <c:v>11.5</c:v>
                </c:pt>
                <c:pt idx="2">
                  <c:v>11.099999999999994</c:v>
                </c:pt>
                <c:pt idx="3">
                  <c:v>12.700000000000003</c:v>
                </c:pt>
                <c:pt idx="4">
                  <c:v>9.7999999999999972</c:v>
                </c:pt>
                <c:pt idx="5">
                  <c:v>10.400000000000006</c:v>
                </c:pt>
                <c:pt idx="6">
                  <c:v>8.2000000000000028</c:v>
                </c:pt>
                <c:pt idx="7">
                  <c:v>9</c:v>
                </c:pt>
                <c:pt idx="8">
                  <c:v>8.5</c:v>
                </c:pt>
                <c:pt idx="9">
                  <c:v>13.900000000000006</c:v>
                </c:pt>
                <c:pt idx="10">
                  <c:v>8</c:v>
                </c:pt>
                <c:pt idx="11">
                  <c:v>5.5</c:v>
                </c:pt>
                <c:pt idx="12" formatCode="#,##0.0">
                  <c:v>5</c:v>
                </c:pt>
                <c:pt idx="13" formatCode="#,##0.0">
                  <c:v>11.5</c:v>
                </c:pt>
                <c:pt idx="14" formatCode="#,##0.0">
                  <c:v>5.7999999999999972</c:v>
                </c:pt>
                <c:pt idx="15" formatCode="#,##0.0">
                  <c:v>8.2999999999999972</c:v>
                </c:pt>
                <c:pt idx="16" formatCode="#,##0.0">
                  <c:v>8.2999999999999972</c:v>
                </c:pt>
                <c:pt idx="17" formatCode="#,##0.0">
                  <c:v>5.2000000000000028</c:v>
                </c:pt>
                <c:pt idx="18" formatCode="#,##0.0">
                  <c:v>5.0999999999999943</c:v>
                </c:pt>
                <c:pt idx="19" formatCode="#,##0.0">
                  <c:v>-0.5</c:v>
                </c:pt>
                <c:pt idx="20" formatCode="#,##0.0">
                  <c:v>-4.5</c:v>
                </c:pt>
                <c:pt idx="21" formatCode="#,##0.0">
                  <c:v>-19.799999999999997</c:v>
                </c:pt>
                <c:pt idx="22" formatCode="#,##0.0">
                  <c:v>-28.599999999999994</c:v>
                </c:pt>
                <c:pt idx="23" formatCode="#,##0.0">
                  <c:v>-26.599999999999994</c:v>
                </c:pt>
                <c:pt idx="24" formatCode="#,##0.0">
                  <c:v>-33.799999999999997</c:v>
                </c:pt>
                <c:pt idx="25" formatCode="#,##0.0">
                  <c:v>-31.5</c:v>
                </c:pt>
                <c:pt idx="26" formatCode="#,##0.0">
                  <c:v>-30.299999999999997</c:v>
                </c:pt>
                <c:pt idx="27" formatCode="#,##0.0">
                  <c:v>-31.700000000000003</c:v>
                </c:pt>
                <c:pt idx="28" formatCode="#,##0.0">
                  <c:v>-31.5</c:v>
                </c:pt>
                <c:pt idx="29" formatCode="#,##0.0">
                  <c:v>-27.400000000000006</c:v>
                </c:pt>
                <c:pt idx="30" formatCode="#,##0.0">
                  <c:v>-26.5</c:v>
                </c:pt>
                <c:pt idx="31" formatCode="#,##0.0">
                  <c:v>-23.299999999999997</c:v>
                </c:pt>
                <c:pt idx="32" formatCode="#,##0.0">
                  <c:v>-18.200000000000003</c:v>
                </c:pt>
                <c:pt idx="33" formatCode="#,##0.0">
                  <c:v>-6.0999999999999943</c:v>
                </c:pt>
                <c:pt idx="34" formatCode="#,##0.0">
                  <c:v>8.7000000000000028</c:v>
                </c:pt>
                <c:pt idx="35" formatCode="#,##0.0">
                  <c:v>7.2999999999999972</c:v>
                </c:pt>
                <c:pt idx="36" formatCode="General">
                  <c:v>12.8</c:v>
                </c:pt>
                <c:pt idx="37" formatCode="General">
                  <c:v>5.6</c:v>
                </c:pt>
                <c:pt idx="38" formatCode="General">
                  <c:v>13.8</c:v>
                </c:pt>
                <c:pt idx="39" formatCode="General">
                  <c:v>17.399999999999999</c:v>
                </c:pt>
                <c:pt idx="40" formatCode="General">
                  <c:v>12.7</c:v>
                </c:pt>
                <c:pt idx="41" formatCode="General">
                  <c:v>8.9</c:v>
                </c:pt>
                <c:pt idx="42" formatCode="General">
                  <c:v>6.4</c:v>
                </c:pt>
                <c:pt idx="43" formatCode="General">
                  <c:v>9.1999999999999993</c:v>
                </c:pt>
                <c:pt idx="44" formatCode="General">
                  <c:v>10.199999999999999</c:v>
                </c:pt>
                <c:pt idx="45" formatCode="General">
                  <c:v>10.199999999999999</c:v>
                </c:pt>
                <c:pt idx="46" formatCode="General">
                  <c:v>9.9</c:v>
                </c:pt>
                <c:pt idx="47" formatCode="General">
                  <c:v>12.5</c:v>
                </c:pt>
                <c:pt idx="48">
                  <c:v>9.6999999999999993</c:v>
                </c:pt>
                <c:pt idx="49">
                  <c:v>11.5</c:v>
                </c:pt>
                <c:pt idx="50">
                  <c:v>8</c:v>
                </c:pt>
                <c:pt idx="51">
                  <c:v>4.9000000000000004</c:v>
                </c:pt>
                <c:pt idx="52">
                  <c:v>8.6</c:v>
                </c:pt>
                <c:pt idx="53">
                  <c:v>8.9</c:v>
                </c:pt>
                <c:pt idx="54">
                  <c:v>8.6999999999999993</c:v>
                </c:pt>
                <c:pt idx="55">
                  <c:v>9.6</c:v>
                </c:pt>
                <c:pt idx="56">
                  <c:v>6.4</c:v>
                </c:pt>
                <c:pt idx="57">
                  <c:v>4.7</c:v>
                </c:pt>
                <c:pt idx="58">
                  <c:v>3.8</c:v>
                </c:pt>
                <c:pt idx="59">
                  <c:v>-0.5</c:v>
                </c:pt>
                <c:pt idx="60">
                  <c:v>2</c:v>
                </c:pt>
                <c:pt idx="61">
                  <c:v>1.6</c:v>
                </c:pt>
                <c:pt idx="62">
                  <c:v>-1.1000000000000001</c:v>
                </c:pt>
                <c:pt idx="63">
                  <c:v>0</c:v>
                </c:pt>
                <c:pt idx="64">
                  <c:v>1</c:v>
                </c:pt>
                <c:pt idx="65">
                  <c:v>-1.4</c:v>
                </c:pt>
                <c:pt idx="66">
                  <c:v>-0.9</c:v>
                </c:pt>
                <c:pt idx="67">
                  <c:v>-4.7</c:v>
                </c:pt>
                <c:pt idx="68">
                  <c:v>-7</c:v>
                </c:pt>
                <c:pt idx="69">
                  <c:v>-4.2</c:v>
                </c:pt>
                <c:pt idx="70">
                  <c:v>-3.7</c:v>
                </c:pt>
                <c:pt idx="71">
                  <c:v>-7.6</c:v>
                </c:pt>
                <c:pt idx="72">
                  <c:v>-3.2</c:v>
                </c:pt>
                <c:pt idx="73">
                  <c:v>-6</c:v>
                </c:pt>
                <c:pt idx="74">
                  <c:v>-5.2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9965568"/>
        <c:axId val="119967104"/>
      </c:lineChart>
      <c:dateAx>
        <c:axId val="119965568"/>
        <c:scaling>
          <c:orientation val="minMax"/>
        </c:scaling>
        <c:delete val="0"/>
        <c:axPos val="b"/>
        <c:numFmt formatCode="[$-419]mmm\ yy;@" sourceLinked="0"/>
        <c:majorTickMark val="out"/>
        <c:minorTickMark val="none"/>
        <c:tickLblPos val="low"/>
        <c:txPr>
          <a:bodyPr rot="-5400000" vert="horz"/>
          <a:lstStyle/>
          <a:p>
            <a:pPr>
              <a:defRPr/>
            </a:pPr>
            <a:endParaRPr lang="uk-UA"/>
          </a:p>
        </c:txPr>
        <c:crossAx val="119967104"/>
        <c:crosses val="autoZero"/>
        <c:auto val="1"/>
        <c:lblOffset val="100"/>
        <c:baseTimeUnit val="months"/>
        <c:majorUnit val="6"/>
        <c:majorTimeUnit val="months"/>
      </c:dateAx>
      <c:valAx>
        <c:axId val="11996710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&quot;%&quot;" sourceLinked="0"/>
        <c:majorTickMark val="out"/>
        <c:minorTickMark val="none"/>
        <c:tickLblPos val="nextTo"/>
        <c:spPr>
          <a:ln>
            <a:noFill/>
          </a:ln>
        </c:spPr>
        <c:txPr>
          <a:bodyPr rot="0" vert="horz"/>
          <a:lstStyle/>
          <a:p>
            <a:pPr>
              <a:defRPr/>
            </a:pPr>
            <a:endParaRPr lang="uk-UA"/>
          </a:p>
        </c:txPr>
        <c:crossAx val="119965568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+mj-lt"/>
          <a:ea typeface="Calibri"/>
          <a:cs typeface="Calibri"/>
        </a:defRPr>
      </a:pPr>
      <a:endParaRPr lang="uk-UA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'[Working doc Feb presentation Concorde.xlsx]CAD quarterly'!$O$5</c:f>
              <c:strCache>
                <c:ptCount val="1"/>
                <c:pt idx="0">
                  <c:v>-1617</c:v>
                </c:pt>
              </c:strCache>
            </c:strRef>
          </c:tx>
          <c:spPr>
            <a:solidFill>
              <a:srgbClr val="3A6E8F"/>
            </a:solidFill>
            <a:ln>
              <a:noFill/>
              <a:round/>
            </a:ln>
            <a:effectLst/>
            <a:extLst>
              <a:ext uri="{91240B29-F687-4F45-9708-019B960494DF}">
                <a14:hiddenLine xmlns:a14="http://schemas.microsoft.com/office/drawing/2010/main">
                  <a:noFill/>
                  <a:round/>
                </a14:hiddenLine>
              </a:ext>
            </a:extLst>
          </c:spPr>
          <c:invertIfNegative val="0"/>
          <c:cat>
            <c:strRef>
              <c:f>'[Working doc Feb presentation Concorde.xlsx]CAD quarterly'!$P$4:$AM$4</c:f>
              <c:strCache>
                <c:ptCount val="24"/>
                <c:pt idx="0">
                  <c:v>1Q07</c:v>
                </c:pt>
                <c:pt idx="1">
                  <c:v>2Q07</c:v>
                </c:pt>
                <c:pt idx="2">
                  <c:v>3Q07</c:v>
                </c:pt>
                <c:pt idx="3">
                  <c:v>4Q07</c:v>
                </c:pt>
                <c:pt idx="4">
                  <c:v>1Q08</c:v>
                </c:pt>
                <c:pt idx="5">
                  <c:v>2Q08</c:v>
                </c:pt>
                <c:pt idx="6">
                  <c:v>3Q08</c:v>
                </c:pt>
                <c:pt idx="7">
                  <c:v>4Q08</c:v>
                </c:pt>
                <c:pt idx="8">
                  <c:v>1Q09</c:v>
                </c:pt>
                <c:pt idx="9">
                  <c:v>2Q09</c:v>
                </c:pt>
                <c:pt idx="10">
                  <c:v>3Q09</c:v>
                </c:pt>
                <c:pt idx="11">
                  <c:v>4Q09</c:v>
                </c:pt>
                <c:pt idx="12">
                  <c:v>1Q10</c:v>
                </c:pt>
                <c:pt idx="13">
                  <c:v>2Q10</c:v>
                </c:pt>
                <c:pt idx="14">
                  <c:v>3Q10</c:v>
                </c:pt>
                <c:pt idx="15">
                  <c:v>4Q10</c:v>
                </c:pt>
                <c:pt idx="16">
                  <c:v>1Q11</c:v>
                </c:pt>
                <c:pt idx="17">
                  <c:v>2Q11</c:v>
                </c:pt>
                <c:pt idx="18">
                  <c:v>3Q11</c:v>
                </c:pt>
                <c:pt idx="19">
                  <c:v>4Q11</c:v>
                </c:pt>
                <c:pt idx="20">
                  <c:v>1Q12</c:v>
                </c:pt>
                <c:pt idx="21">
                  <c:v>2Q12</c:v>
                </c:pt>
                <c:pt idx="22">
                  <c:v>3Q12</c:v>
                </c:pt>
                <c:pt idx="23">
                  <c:v>4Q12</c:v>
                </c:pt>
              </c:strCache>
            </c:strRef>
          </c:cat>
          <c:val>
            <c:numRef>
              <c:f>'[Working doc Feb presentation Concorde.xlsx]CAD quarterly'!$P$5:$AM$5</c:f>
              <c:numCache>
                <c:formatCode>General</c:formatCode>
                <c:ptCount val="24"/>
                <c:pt idx="0">
                  <c:v>-2058</c:v>
                </c:pt>
                <c:pt idx="1">
                  <c:v>-2830</c:v>
                </c:pt>
                <c:pt idx="2">
                  <c:v>-3822</c:v>
                </c:pt>
                <c:pt idx="3">
                  <c:v>-5918</c:v>
                </c:pt>
                <c:pt idx="4">
                  <c:v>-8373</c:v>
                </c:pt>
                <c:pt idx="5">
                  <c:v>-10913</c:v>
                </c:pt>
                <c:pt idx="6">
                  <c:v>-12503</c:v>
                </c:pt>
                <c:pt idx="7">
                  <c:v>-12763</c:v>
                </c:pt>
                <c:pt idx="8">
                  <c:v>-9741</c:v>
                </c:pt>
                <c:pt idx="9">
                  <c:v>-6594</c:v>
                </c:pt>
                <c:pt idx="10">
                  <c:v>-4566</c:v>
                </c:pt>
                <c:pt idx="11">
                  <c:v>-1732</c:v>
                </c:pt>
                <c:pt idx="12">
                  <c:v>-1130</c:v>
                </c:pt>
                <c:pt idx="13">
                  <c:v>-452</c:v>
                </c:pt>
                <c:pt idx="14">
                  <c:v>-1382</c:v>
                </c:pt>
                <c:pt idx="15">
                  <c:v>-3018</c:v>
                </c:pt>
                <c:pt idx="16">
                  <c:v>-4578</c:v>
                </c:pt>
                <c:pt idx="17">
                  <c:v>-6797</c:v>
                </c:pt>
                <c:pt idx="18">
                  <c:v>-8407</c:v>
                </c:pt>
                <c:pt idx="19">
                  <c:v>-10245</c:v>
                </c:pt>
                <c:pt idx="20">
                  <c:v>-10690</c:v>
                </c:pt>
                <c:pt idx="21">
                  <c:v>-12803</c:v>
                </c:pt>
                <c:pt idx="22">
                  <c:v>-14355</c:v>
                </c:pt>
                <c:pt idx="23">
                  <c:v>-14407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21956224"/>
        <c:axId val="121957760"/>
      </c:barChart>
      <c:catAx>
        <c:axId val="121956224"/>
        <c:scaling>
          <c:orientation val="minMax"/>
        </c:scaling>
        <c:delete val="0"/>
        <c:axPos val="b"/>
        <c:majorTickMark val="in"/>
        <c:minorTickMark val="none"/>
        <c:tickLblPos val="high"/>
        <c:spPr>
          <a:noFill/>
          <a:ln w="9525" cap="flat" cmpd="sng" algn="ctr">
            <a:solidFill>
              <a:sysClr val="windowText" lastClr="000000">
                <a:tint val="75000"/>
                <a:shade val="95000"/>
                <a:satMod val="105000"/>
              </a:sysClr>
            </a:solidFill>
            <a:prstDash val="solid"/>
            <a:round/>
          </a:ln>
          <a:effectLst/>
        </c:spPr>
        <c:txPr>
          <a:bodyPr rot="0" vert="horz"/>
          <a:lstStyle/>
          <a:p>
            <a:pPr>
              <a:defRPr/>
            </a:pPr>
            <a:endParaRPr lang="uk-UA"/>
          </a:p>
        </c:txPr>
        <c:crossAx val="121957760"/>
        <c:crosses val="autoZero"/>
        <c:auto val="1"/>
        <c:lblAlgn val="ctr"/>
        <c:lblOffset val="100"/>
        <c:tickMarkSkip val="3"/>
        <c:noMultiLvlLbl val="0"/>
      </c:catAx>
      <c:valAx>
        <c:axId val="121957760"/>
        <c:scaling>
          <c:orientation val="minMax"/>
          <c:min val="-160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</a:ln>
            <a:effectLst/>
          </c:spPr>
        </c:majorGridlines>
        <c:numFmt formatCode="#,##0.0," sourceLinked="0"/>
        <c:majorTickMark val="none"/>
        <c:minorTickMark val="none"/>
        <c:tickLblPos val="low"/>
        <c:spPr>
          <a:noFill/>
          <a:ln w="9525" cap="flat" cmpd="sng" algn="ctr">
            <a:noFill/>
            <a:prstDash val="solid"/>
            <a:round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ysClr val="windowText" lastClr="000000">
                    <a:tint val="75000"/>
                    <a:shade val="95000"/>
                    <a:satMod val="105000"/>
                  </a:sysClr>
                </a:solidFill>
                <a:prstDash val="solid"/>
                <a:round/>
              </a14:hiddenLine>
            </a:ext>
          </a:extLst>
        </c:spPr>
        <c:txPr>
          <a:bodyPr rot="0" vert="horz"/>
          <a:lstStyle/>
          <a:p>
            <a:pPr>
              <a:defRPr/>
            </a:pPr>
            <a:endParaRPr lang="uk-UA"/>
          </a:p>
        </c:txPr>
        <c:crossAx val="121956224"/>
        <c:crosses val="autoZero"/>
        <c:crossBetween val="between"/>
      </c:valAx>
      <c:spPr>
        <a:noFill/>
        <a:ln>
          <a:noFill/>
          <a:round/>
        </a:ln>
        <a:effectLst/>
        <a:extLst>
          <a:ext uri="{909E8E84-426E-40DD-AFC4-6F175D3DCCD1}">
            <a14:hiddenFill xmlns:a14="http://schemas.microsoft.com/office/drawing/2010/main">
              <a:solidFill>
                <a:sysClr val="window" lastClr="FFFFFF"/>
              </a:solidFill>
            </a14:hiddenFill>
          </a:ext>
          <a:ext uri="{91240B29-F687-4F45-9708-019B960494DF}">
            <a14:hiddenLine xmlns:a14="http://schemas.microsoft.com/office/drawing/2010/main">
              <a:noFill/>
              <a:round/>
            </a14:hiddenLine>
          </a:ext>
        </a:extLst>
      </c:spPr>
    </c:plotArea>
    <c:plotVisOnly val="1"/>
    <c:dispBlanksAs val="gap"/>
    <c:showDLblsOverMax val="0"/>
  </c:chart>
  <c:spPr>
    <a:solidFill>
      <a:srgbClr val="FFFFFF"/>
    </a:solidFill>
    <a:ln w="9525" cap="flat" cmpd="sng" algn="ctr">
      <a:noFill/>
      <a:prstDash val="solid"/>
      <a:round/>
    </a:ln>
    <a:effectLst/>
    <a:extLst>
      <a:ext uri="{91240B29-F687-4F45-9708-019B960494DF}">
        <a14:hiddenLine xmlns:a14="http://schemas.microsoft.com/office/drawing/2010/main" w="9525" cap="flat" cmpd="sng" algn="ctr">
          <a:solidFill>
            <a:sysClr val="windowText" lastClr="000000">
              <a:tint val="75000"/>
              <a:shade val="95000"/>
              <a:satMod val="105000"/>
            </a:sysClr>
          </a:solidFill>
          <a:prstDash val="solid"/>
          <a:round/>
        </a14:hiddenLine>
      </a:ext>
    </a:extLst>
  </c:spPr>
  <c:txPr>
    <a:bodyPr/>
    <a:lstStyle/>
    <a:p>
      <a:pPr>
        <a:defRPr sz="1400" b="0" i="0" strike="noStrike">
          <a:solidFill>
            <a:srgbClr val="000000"/>
          </a:solidFill>
          <a:latin typeface="Calibri"/>
          <a:ea typeface="Calibri"/>
          <a:cs typeface="Calibri"/>
        </a:defRPr>
      </a:pPr>
      <a:endParaRPr lang="uk-UA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8385615241034915E-2"/>
          <c:y val="0.12571356342292173"/>
          <c:w val="0.85300652698876855"/>
          <c:h val="0.6459265309706935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'Gross reserves monthly'!$A$3</c:f>
              <c:strCache>
                <c:ptCount val="1"/>
                <c:pt idx="0">
                  <c:v>Резервы без МВФ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</c:spPr>
          <c:invertIfNegative val="0"/>
          <c:cat>
            <c:numRef>
              <c:f>'Gross reserves monthly'!$C$1:$BK$1</c:f>
              <c:numCache>
                <c:formatCode>[$-409]mmm\-yy;@</c:formatCode>
                <c:ptCount val="61"/>
                <c:pt idx="0">
                  <c:v>39448</c:v>
                </c:pt>
                <c:pt idx="1">
                  <c:v>39479</c:v>
                </c:pt>
                <c:pt idx="2">
                  <c:v>39508</c:v>
                </c:pt>
                <c:pt idx="3">
                  <c:v>39539</c:v>
                </c:pt>
                <c:pt idx="4">
                  <c:v>39569</c:v>
                </c:pt>
                <c:pt idx="5">
                  <c:v>39600</c:v>
                </c:pt>
                <c:pt idx="6">
                  <c:v>39630</c:v>
                </c:pt>
                <c:pt idx="7">
                  <c:v>39661</c:v>
                </c:pt>
                <c:pt idx="8">
                  <c:v>39692</c:v>
                </c:pt>
                <c:pt idx="9">
                  <c:v>39722</c:v>
                </c:pt>
                <c:pt idx="10">
                  <c:v>39753</c:v>
                </c:pt>
                <c:pt idx="11">
                  <c:v>39783</c:v>
                </c:pt>
                <c:pt idx="12">
                  <c:v>39814</c:v>
                </c:pt>
                <c:pt idx="13">
                  <c:v>39845</c:v>
                </c:pt>
                <c:pt idx="14">
                  <c:v>39873</c:v>
                </c:pt>
                <c:pt idx="15">
                  <c:v>39904</c:v>
                </c:pt>
                <c:pt idx="16">
                  <c:v>39934</c:v>
                </c:pt>
                <c:pt idx="17">
                  <c:v>39965</c:v>
                </c:pt>
                <c:pt idx="18">
                  <c:v>39995</c:v>
                </c:pt>
                <c:pt idx="19">
                  <c:v>40026</c:v>
                </c:pt>
                <c:pt idx="20">
                  <c:v>40057</c:v>
                </c:pt>
                <c:pt idx="21">
                  <c:v>40087</c:v>
                </c:pt>
                <c:pt idx="22">
                  <c:v>40118</c:v>
                </c:pt>
                <c:pt idx="23">
                  <c:v>40148</c:v>
                </c:pt>
                <c:pt idx="24">
                  <c:v>40179</c:v>
                </c:pt>
                <c:pt idx="25">
                  <c:v>40210</c:v>
                </c:pt>
                <c:pt idx="26">
                  <c:v>40238</c:v>
                </c:pt>
                <c:pt idx="27">
                  <c:v>40269</c:v>
                </c:pt>
                <c:pt idx="28">
                  <c:v>40299</c:v>
                </c:pt>
                <c:pt idx="29">
                  <c:v>40330</c:v>
                </c:pt>
                <c:pt idx="30">
                  <c:v>40360</c:v>
                </c:pt>
                <c:pt idx="31">
                  <c:v>40391</c:v>
                </c:pt>
                <c:pt idx="32">
                  <c:v>40422</c:v>
                </c:pt>
                <c:pt idx="33">
                  <c:v>40452</c:v>
                </c:pt>
                <c:pt idx="34">
                  <c:v>40483</c:v>
                </c:pt>
                <c:pt idx="35">
                  <c:v>40513</c:v>
                </c:pt>
                <c:pt idx="36">
                  <c:v>40544</c:v>
                </c:pt>
                <c:pt idx="37">
                  <c:v>40575</c:v>
                </c:pt>
                <c:pt idx="38">
                  <c:v>40603</c:v>
                </c:pt>
                <c:pt idx="39">
                  <c:v>40634</c:v>
                </c:pt>
                <c:pt idx="40">
                  <c:v>40664</c:v>
                </c:pt>
                <c:pt idx="41">
                  <c:v>40695</c:v>
                </c:pt>
                <c:pt idx="42">
                  <c:v>40725</c:v>
                </c:pt>
                <c:pt idx="43">
                  <c:v>40756</c:v>
                </c:pt>
                <c:pt idx="44">
                  <c:v>40787</c:v>
                </c:pt>
                <c:pt idx="45">
                  <c:v>40817</c:v>
                </c:pt>
                <c:pt idx="46">
                  <c:v>40848</c:v>
                </c:pt>
                <c:pt idx="47">
                  <c:v>40878</c:v>
                </c:pt>
                <c:pt idx="48">
                  <c:v>40909</c:v>
                </c:pt>
                <c:pt idx="49">
                  <c:v>40940</c:v>
                </c:pt>
                <c:pt idx="50">
                  <c:v>40969</c:v>
                </c:pt>
                <c:pt idx="51">
                  <c:v>41000</c:v>
                </c:pt>
                <c:pt idx="52">
                  <c:v>41030</c:v>
                </c:pt>
                <c:pt idx="53">
                  <c:v>41061</c:v>
                </c:pt>
                <c:pt idx="54">
                  <c:v>41091</c:v>
                </c:pt>
                <c:pt idx="55">
                  <c:v>41122</c:v>
                </c:pt>
                <c:pt idx="56">
                  <c:v>41153</c:v>
                </c:pt>
                <c:pt idx="57">
                  <c:v>41183</c:v>
                </c:pt>
                <c:pt idx="58">
                  <c:v>41214</c:v>
                </c:pt>
                <c:pt idx="59">
                  <c:v>41244</c:v>
                </c:pt>
                <c:pt idx="60">
                  <c:v>41275</c:v>
                </c:pt>
              </c:numCache>
            </c:numRef>
          </c:cat>
          <c:val>
            <c:numRef>
              <c:f>'Gross reserves monthly'!$C$3:$BK$3</c:f>
              <c:numCache>
                <c:formatCode>General</c:formatCode>
                <c:ptCount val="61"/>
                <c:pt idx="0">
                  <c:v>31842</c:v>
                </c:pt>
                <c:pt idx="1">
                  <c:v>32543</c:v>
                </c:pt>
                <c:pt idx="2">
                  <c:v>33231</c:v>
                </c:pt>
                <c:pt idx="3">
                  <c:v>33455</c:v>
                </c:pt>
                <c:pt idx="4">
                  <c:v>34227</c:v>
                </c:pt>
                <c:pt idx="5">
                  <c:v>35452</c:v>
                </c:pt>
                <c:pt idx="6">
                  <c:v>37917</c:v>
                </c:pt>
                <c:pt idx="7">
                  <c:v>38047</c:v>
                </c:pt>
                <c:pt idx="8">
                  <c:v>37530</c:v>
                </c:pt>
                <c:pt idx="9">
                  <c:v>31924</c:v>
                </c:pt>
                <c:pt idx="10">
                  <c:v>28244</c:v>
                </c:pt>
                <c:pt idx="11">
                  <c:v>27043</c:v>
                </c:pt>
                <c:pt idx="12">
                  <c:v>24322</c:v>
                </c:pt>
                <c:pt idx="13">
                  <c:v>21959</c:v>
                </c:pt>
                <c:pt idx="14">
                  <c:v>20893</c:v>
                </c:pt>
                <c:pt idx="15">
                  <c:v>19995</c:v>
                </c:pt>
                <c:pt idx="16">
                  <c:v>20492</c:v>
                </c:pt>
                <c:pt idx="17">
                  <c:v>20044</c:v>
                </c:pt>
                <c:pt idx="18">
                  <c:v>19035</c:v>
                </c:pt>
                <c:pt idx="19">
                  <c:v>18271</c:v>
                </c:pt>
                <c:pt idx="20">
                  <c:v>17527</c:v>
                </c:pt>
                <c:pt idx="21">
                  <c:v>17112</c:v>
                </c:pt>
                <c:pt idx="22">
                  <c:v>16691</c:v>
                </c:pt>
                <c:pt idx="23">
                  <c:v>15905</c:v>
                </c:pt>
                <c:pt idx="24">
                  <c:v>14686</c:v>
                </c:pt>
                <c:pt idx="25">
                  <c:v>13548</c:v>
                </c:pt>
                <c:pt idx="26">
                  <c:v>14547</c:v>
                </c:pt>
                <c:pt idx="27">
                  <c:v>15752</c:v>
                </c:pt>
                <c:pt idx="28">
                  <c:v>16106</c:v>
                </c:pt>
                <c:pt idx="29">
                  <c:v>18923</c:v>
                </c:pt>
                <c:pt idx="30">
                  <c:v>20276</c:v>
                </c:pt>
                <c:pt idx="31">
                  <c:v>20202</c:v>
                </c:pt>
                <c:pt idx="32">
                  <c:v>22189</c:v>
                </c:pt>
                <c:pt idx="33">
                  <c:v>21762</c:v>
                </c:pt>
                <c:pt idx="34">
                  <c:v>21050</c:v>
                </c:pt>
                <c:pt idx="35">
                  <c:v>20586</c:v>
                </c:pt>
                <c:pt idx="36">
                  <c:v>21149</c:v>
                </c:pt>
                <c:pt idx="37">
                  <c:v>22680</c:v>
                </c:pt>
                <c:pt idx="38">
                  <c:v>22439</c:v>
                </c:pt>
                <c:pt idx="39">
                  <c:v>24362</c:v>
                </c:pt>
                <c:pt idx="40">
                  <c:v>23928</c:v>
                </c:pt>
                <c:pt idx="41">
                  <c:v>23594</c:v>
                </c:pt>
                <c:pt idx="42">
                  <c:v>23824</c:v>
                </c:pt>
                <c:pt idx="43">
                  <c:v>24216</c:v>
                </c:pt>
                <c:pt idx="44">
                  <c:v>20961</c:v>
                </c:pt>
                <c:pt idx="45">
                  <c:v>20173</c:v>
                </c:pt>
                <c:pt idx="46">
                  <c:v>18418</c:v>
                </c:pt>
                <c:pt idx="47">
                  <c:v>17805</c:v>
                </c:pt>
                <c:pt idx="48">
                  <c:v>17374</c:v>
                </c:pt>
                <c:pt idx="49">
                  <c:v>17639</c:v>
                </c:pt>
                <c:pt idx="50">
                  <c:v>17718</c:v>
                </c:pt>
                <c:pt idx="51">
                  <c:v>18251</c:v>
                </c:pt>
                <c:pt idx="52">
                  <c:v>17929</c:v>
                </c:pt>
                <c:pt idx="53">
                  <c:v>16488</c:v>
                </c:pt>
                <c:pt idx="54">
                  <c:v>17251</c:v>
                </c:pt>
                <c:pt idx="55">
                  <c:v>18111</c:v>
                </c:pt>
                <c:pt idx="56">
                  <c:v>17365</c:v>
                </c:pt>
                <c:pt idx="57">
                  <c:v>15338</c:v>
                </c:pt>
                <c:pt idx="58">
                  <c:v>14818.099999999999</c:v>
                </c:pt>
                <c:pt idx="59">
                  <c:v>14009</c:v>
                </c:pt>
                <c:pt idx="60" formatCode="0">
                  <c:v>14522.619999999999</c:v>
                </c:pt>
              </c:numCache>
            </c:numRef>
          </c:val>
        </c:ser>
        <c:ser>
          <c:idx val="1"/>
          <c:order val="1"/>
          <c:tx>
            <c:strRef>
              <c:f>'Gross reserves monthly'!$A$4</c:f>
              <c:strCache>
                <c:ptCount val="1"/>
                <c:pt idx="0">
                  <c:v>Финансирование МВФ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numRef>
              <c:f>'Gross reserves monthly'!$C$1:$BK$1</c:f>
              <c:numCache>
                <c:formatCode>[$-409]mmm\-yy;@</c:formatCode>
                <c:ptCount val="61"/>
                <c:pt idx="0">
                  <c:v>39448</c:v>
                </c:pt>
                <c:pt idx="1">
                  <c:v>39479</c:v>
                </c:pt>
                <c:pt idx="2">
                  <c:v>39508</c:v>
                </c:pt>
                <c:pt idx="3">
                  <c:v>39539</c:v>
                </c:pt>
                <c:pt idx="4">
                  <c:v>39569</c:v>
                </c:pt>
                <c:pt idx="5">
                  <c:v>39600</c:v>
                </c:pt>
                <c:pt idx="6">
                  <c:v>39630</c:v>
                </c:pt>
                <c:pt idx="7">
                  <c:v>39661</c:v>
                </c:pt>
                <c:pt idx="8">
                  <c:v>39692</c:v>
                </c:pt>
                <c:pt idx="9">
                  <c:v>39722</c:v>
                </c:pt>
                <c:pt idx="10">
                  <c:v>39753</c:v>
                </c:pt>
                <c:pt idx="11">
                  <c:v>39783</c:v>
                </c:pt>
                <c:pt idx="12">
                  <c:v>39814</c:v>
                </c:pt>
                <c:pt idx="13">
                  <c:v>39845</c:v>
                </c:pt>
                <c:pt idx="14">
                  <c:v>39873</c:v>
                </c:pt>
                <c:pt idx="15">
                  <c:v>39904</c:v>
                </c:pt>
                <c:pt idx="16">
                  <c:v>39934</c:v>
                </c:pt>
                <c:pt idx="17">
                  <c:v>39965</c:v>
                </c:pt>
                <c:pt idx="18">
                  <c:v>39995</c:v>
                </c:pt>
                <c:pt idx="19">
                  <c:v>40026</c:v>
                </c:pt>
                <c:pt idx="20">
                  <c:v>40057</c:v>
                </c:pt>
                <c:pt idx="21">
                  <c:v>40087</c:v>
                </c:pt>
                <c:pt idx="22">
                  <c:v>40118</c:v>
                </c:pt>
                <c:pt idx="23">
                  <c:v>40148</c:v>
                </c:pt>
                <c:pt idx="24">
                  <c:v>40179</c:v>
                </c:pt>
                <c:pt idx="25">
                  <c:v>40210</c:v>
                </c:pt>
                <c:pt idx="26">
                  <c:v>40238</c:v>
                </c:pt>
                <c:pt idx="27">
                  <c:v>40269</c:v>
                </c:pt>
                <c:pt idx="28">
                  <c:v>40299</c:v>
                </c:pt>
                <c:pt idx="29">
                  <c:v>40330</c:v>
                </c:pt>
                <c:pt idx="30">
                  <c:v>40360</c:v>
                </c:pt>
                <c:pt idx="31">
                  <c:v>40391</c:v>
                </c:pt>
                <c:pt idx="32">
                  <c:v>40422</c:v>
                </c:pt>
                <c:pt idx="33">
                  <c:v>40452</c:v>
                </c:pt>
                <c:pt idx="34">
                  <c:v>40483</c:v>
                </c:pt>
                <c:pt idx="35">
                  <c:v>40513</c:v>
                </c:pt>
                <c:pt idx="36">
                  <c:v>40544</c:v>
                </c:pt>
                <c:pt idx="37">
                  <c:v>40575</c:v>
                </c:pt>
                <c:pt idx="38">
                  <c:v>40603</c:v>
                </c:pt>
                <c:pt idx="39">
                  <c:v>40634</c:v>
                </c:pt>
                <c:pt idx="40">
                  <c:v>40664</c:v>
                </c:pt>
                <c:pt idx="41">
                  <c:v>40695</c:v>
                </c:pt>
                <c:pt idx="42">
                  <c:v>40725</c:v>
                </c:pt>
                <c:pt idx="43">
                  <c:v>40756</c:v>
                </c:pt>
                <c:pt idx="44">
                  <c:v>40787</c:v>
                </c:pt>
                <c:pt idx="45">
                  <c:v>40817</c:v>
                </c:pt>
                <c:pt idx="46">
                  <c:v>40848</c:v>
                </c:pt>
                <c:pt idx="47">
                  <c:v>40878</c:v>
                </c:pt>
                <c:pt idx="48">
                  <c:v>40909</c:v>
                </c:pt>
                <c:pt idx="49">
                  <c:v>40940</c:v>
                </c:pt>
                <c:pt idx="50">
                  <c:v>40969</c:v>
                </c:pt>
                <c:pt idx="51">
                  <c:v>41000</c:v>
                </c:pt>
                <c:pt idx="52">
                  <c:v>41030</c:v>
                </c:pt>
                <c:pt idx="53">
                  <c:v>41061</c:v>
                </c:pt>
                <c:pt idx="54">
                  <c:v>41091</c:v>
                </c:pt>
                <c:pt idx="55">
                  <c:v>41122</c:v>
                </c:pt>
                <c:pt idx="56">
                  <c:v>41153</c:v>
                </c:pt>
                <c:pt idx="57">
                  <c:v>41183</c:v>
                </c:pt>
                <c:pt idx="58">
                  <c:v>41214</c:v>
                </c:pt>
                <c:pt idx="59">
                  <c:v>41244</c:v>
                </c:pt>
                <c:pt idx="60">
                  <c:v>41275</c:v>
                </c:pt>
              </c:numCache>
            </c:numRef>
          </c:cat>
          <c:val>
            <c:numRef>
              <c:f>'Gross reserves monthly'!$C$4:$BK$4</c:f>
              <c:numCache>
                <c:formatCode>General</c:formatCode>
                <c:ptCount val="6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4500</c:v>
                </c:pt>
                <c:pt idx="11">
                  <c:v>4500</c:v>
                </c:pt>
                <c:pt idx="12">
                  <c:v>4500</c:v>
                </c:pt>
                <c:pt idx="13">
                  <c:v>4500</c:v>
                </c:pt>
                <c:pt idx="14">
                  <c:v>4500</c:v>
                </c:pt>
                <c:pt idx="15">
                  <c:v>4500</c:v>
                </c:pt>
                <c:pt idx="16">
                  <c:v>7300</c:v>
                </c:pt>
                <c:pt idx="17">
                  <c:v>7300</c:v>
                </c:pt>
                <c:pt idx="18">
                  <c:v>10600</c:v>
                </c:pt>
                <c:pt idx="19">
                  <c:v>10600</c:v>
                </c:pt>
                <c:pt idx="20">
                  <c:v>10600</c:v>
                </c:pt>
                <c:pt idx="21">
                  <c:v>10600</c:v>
                </c:pt>
                <c:pt idx="22">
                  <c:v>10600</c:v>
                </c:pt>
                <c:pt idx="23">
                  <c:v>10600</c:v>
                </c:pt>
                <c:pt idx="24">
                  <c:v>10600</c:v>
                </c:pt>
                <c:pt idx="25">
                  <c:v>10600</c:v>
                </c:pt>
                <c:pt idx="26">
                  <c:v>10600</c:v>
                </c:pt>
                <c:pt idx="27">
                  <c:v>10600</c:v>
                </c:pt>
                <c:pt idx="28">
                  <c:v>10600</c:v>
                </c:pt>
                <c:pt idx="29">
                  <c:v>10600</c:v>
                </c:pt>
                <c:pt idx="30">
                  <c:v>10600</c:v>
                </c:pt>
                <c:pt idx="31">
                  <c:v>12490</c:v>
                </c:pt>
                <c:pt idx="32">
                  <c:v>12490</c:v>
                </c:pt>
                <c:pt idx="33">
                  <c:v>12490</c:v>
                </c:pt>
                <c:pt idx="34">
                  <c:v>12490</c:v>
                </c:pt>
                <c:pt idx="35">
                  <c:v>13990</c:v>
                </c:pt>
                <c:pt idx="36">
                  <c:v>13990</c:v>
                </c:pt>
                <c:pt idx="37">
                  <c:v>13990</c:v>
                </c:pt>
                <c:pt idx="38">
                  <c:v>13990</c:v>
                </c:pt>
                <c:pt idx="39">
                  <c:v>13990</c:v>
                </c:pt>
                <c:pt idx="40">
                  <c:v>13990</c:v>
                </c:pt>
                <c:pt idx="41">
                  <c:v>13990</c:v>
                </c:pt>
                <c:pt idx="42">
                  <c:v>13990</c:v>
                </c:pt>
                <c:pt idx="43">
                  <c:v>13990</c:v>
                </c:pt>
                <c:pt idx="44">
                  <c:v>13990</c:v>
                </c:pt>
                <c:pt idx="45">
                  <c:v>13990</c:v>
                </c:pt>
                <c:pt idx="46">
                  <c:v>13990</c:v>
                </c:pt>
                <c:pt idx="47">
                  <c:v>13990</c:v>
                </c:pt>
                <c:pt idx="48">
                  <c:v>13990</c:v>
                </c:pt>
                <c:pt idx="49">
                  <c:v>13410</c:v>
                </c:pt>
                <c:pt idx="50">
                  <c:v>13410</c:v>
                </c:pt>
                <c:pt idx="51">
                  <c:v>13410</c:v>
                </c:pt>
                <c:pt idx="52">
                  <c:v>12830</c:v>
                </c:pt>
                <c:pt idx="53">
                  <c:v>12830</c:v>
                </c:pt>
                <c:pt idx="54">
                  <c:v>12830</c:v>
                </c:pt>
                <c:pt idx="55">
                  <c:v>11890</c:v>
                </c:pt>
                <c:pt idx="56">
                  <c:v>11890</c:v>
                </c:pt>
                <c:pt idx="57">
                  <c:v>11479</c:v>
                </c:pt>
                <c:pt idx="58">
                  <c:v>10537</c:v>
                </c:pt>
                <c:pt idx="59">
                  <c:v>10537</c:v>
                </c:pt>
                <c:pt idx="60">
                  <c:v>10129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124547840"/>
        <c:axId val="124549376"/>
      </c:barChart>
      <c:dateAx>
        <c:axId val="124547840"/>
        <c:scaling>
          <c:orientation val="minMax"/>
        </c:scaling>
        <c:delete val="0"/>
        <c:axPos val="b"/>
        <c:numFmt formatCode="[$-409]mmm\-yy;@" sourceLinked="1"/>
        <c:majorTickMark val="out"/>
        <c:minorTickMark val="none"/>
        <c:tickLblPos val="nextTo"/>
        <c:crossAx val="124549376"/>
        <c:crosses val="autoZero"/>
        <c:auto val="1"/>
        <c:lblOffset val="100"/>
        <c:baseTimeUnit val="months"/>
      </c:dateAx>
      <c:valAx>
        <c:axId val="124549376"/>
        <c:scaling>
          <c:orientation val="minMax"/>
          <c:max val="400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#,##0," sourceLinked="0"/>
        <c:majorTickMark val="out"/>
        <c:minorTickMark val="none"/>
        <c:tickLblPos val="nextTo"/>
        <c:spPr>
          <a:ln>
            <a:noFill/>
          </a:ln>
        </c:spPr>
        <c:crossAx val="1245478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6.7953841536231324E-2"/>
          <c:y val="3.5348580035166333E-2"/>
          <c:w val="0.82370564414457859"/>
          <c:h val="8.4980306665206659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>
          <a:latin typeface="Calibri" pitchFamily="34" charset="0"/>
          <a:cs typeface="Calibri" pitchFamily="34" charset="0"/>
        </a:defRPr>
      </a:pPr>
      <a:endParaRPr lang="uk-UA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008554486244787E-2"/>
          <c:y val="5.1400554097404488E-2"/>
          <c:w val="0.88836725964809959"/>
          <c:h val="0.59894629959576229"/>
        </c:manualLayout>
      </c:layout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7BA2B7"/>
              </a:solidFill>
            </c:spPr>
          </c:dPt>
          <c:dPt>
            <c:idx val="1"/>
            <c:invertIfNegative val="0"/>
            <c:bubble3D val="0"/>
            <c:spPr>
              <a:noFill/>
            </c:spPr>
          </c:dPt>
          <c:dPt>
            <c:idx val="2"/>
            <c:invertIfNegative val="0"/>
            <c:bubble3D val="0"/>
            <c:spPr>
              <a:noFill/>
            </c:spPr>
          </c:dPt>
          <c:dPt>
            <c:idx val="3"/>
            <c:invertIfNegative val="0"/>
            <c:bubble3D val="0"/>
            <c:spPr>
              <a:noFill/>
            </c:spPr>
          </c:dPt>
          <c:dPt>
            <c:idx val="4"/>
            <c:invertIfNegative val="0"/>
            <c:bubble3D val="0"/>
            <c:spPr>
              <a:noFill/>
            </c:spPr>
          </c:dPt>
          <c:dPt>
            <c:idx val="5"/>
            <c:invertIfNegative val="0"/>
            <c:bubble3D val="0"/>
            <c:spPr>
              <a:noFill/>
            </c:spPr>
          </c:dPt>
          <c:dPt>
            <c:idx val="6"/>
            <c:invertIfNegative val="0"/>
            <c:bubble3D val="0"/>
            <c:spPr>
              <a:noFill/>
            </c:spPr>
          </c:dPt>
          <c:dPt>
            <c:idx val="7"/>
            <c:invertIfNegative val="0"/>
            <c:bubble3D val="0"/>
            <c:spPr>
              <a:solidFill>
                <a:srgbClr val="7BA2B7"/>
              </a:solidFill>
            </c:spPr>
          </c:dPt>
          <c:cat>
            <c:strRef>
              <c:f>'[Working docs.xlsx]Gross reserves waterfall'!$H$14:$O$14</c:f>
              <c:strCache>
                <c:ptCount val="8"/>
                <c:pt idx="0">
                  <c:v>1/1/2013</c:v>
                </c:pt>
                <c:pt idx="1">
                  <c:v>Счёт тек. операций</c:v>
                </c:pt>
                <c:pt idx="2">
                  <c:v>Выплаты МВФ</c:v>
                </c:pt>
                <c:pt idx="3">
                  <c:v>Покупка наличного $</c:v>
                </c:pt>
                <c:pt idx="4">
                  <c:v>Чистые ПИИ</c:v>
                </c:pt>
                <c:pt idx="5">
                  <c:v>Еврооблигации</c:v>
                </c:pt>
                <c:pt idx="6">
                  <c:v>Прочее</c:v>
                </c:pt>
                <c:pt idx="7">
                  <c:v>1/3/2013</c:v>
                </c:pt>
              </c:strCache>
            </c:strRef>
          </c:cat>
          <c:val>
            <c:numRef>
              <c:f>'[Working docs.xlsx]Gross reserves waterfall'!$H$15:$O$15</c:f>
              <c:numCache>
                <c:formatCode>General</c:formatCode>
                <c:ptCount val="8"/>
                <c:pt idx="0">
                  <c:v>24546</c:v>
                </c:pt>
                <c:pt idx="1">
                  <c:v>23657</c:v>
                </c:pt>
                <c:pt idx="2">
                  <c:v>22335</c:v>
                </c:pt>
                <c:pt idx="3">
                  <c:v>21809</c:v>
                </c:pt>
                <c:pt idx="4">
                  <c:v>21809</c:v>
                </c:pt>
                <c:pt idx="5">
                  <c:v>22664</c:v>
                </c:pt>
                <c:pt idx="6">
                  <c:v>24339</c:v>
                </c:pt>
                <c:pt idx="7">
                  <c:v>24709.9</c:v>
                </c:pt>
              </c:numCache>
            </c:numRef>
          </c:val>
        </c:ser>
        <c:ser>
          <c:idx val="1"/>
          <c:order val="1"/>
          <c:spPr>
            <a:solidFill>
              <a:schemeClr val="bg2">
                <a:lumMod val="60000"/>
                <a:lumOff val="40000"/>
              </a:schemeClr>
            </a:solidFill>
          </c:spPr>
          <c:invertIfNegative val="0"/>
          <c:dPt>
            <c:idx val="4"/>
            <c:invertIfNegative val="0"/>
            <c:bubble3D val="0"/>
            <c:spPr>
              <a:solidFill>
                <a:srgbClr val="55839D"/>
              </a:solidFill>
            </c:spPr>
          </c:dPt>
          <c:dPt>
            <c:idx val="5"/>
            <c:invertIfNegative val="0"/>
            <c:bubble3D val="0"/>
            <c:spPr>
              <a:solidFill>
                <a:srgbClr val="284C62"/>
              </a:solidFill>
            </c:spPr>
          </c:dPt>
          <c:dPt>
            <c:idx val="6"/>
            <c:invertIfNegative val="0"/>
            <c:bubble3D val="0"/>
            <c:spPr>
              <a:solidFill>
                <a:srgbClr val="55839D"/>
              </a:solidFill>
            </c:spPr>
          </c:dPt>
          <c:cat>
            <c:strRef>
              <c:f>'[Working docs.xlsx]Gross reserves waterfall'!$H$14:$O$14</c:f>
              <c:strCache>
                <c:ptCount val="8"/>
                <c:pt idx="0">
                  <c:v>1/1/2013</c:v>
                </c:pt>
                <c:pt idx="1">
                  <c:v>Счёт тек. операций</c:v>
                </c:pt>
                <c:pt idx="2">
                  <c:v>Выплаты МВФ</c:v>
                </c:pt>
                <c:pt idx="3">
                  <c:v>Покупка наличного $</c:v>
                </c:pt>
                <c:pt idx="4">
                  <c:v>Чистые ПИИ</c:v>
                </c:pt>
                <c:pt idx="5">
                  <c:v>Еврооблигации</c:v>
                </c:pt>
                <c:pt idx="6">
                  <c:v>Прочее</c:v>
                </c:pt>
                <c:pt idx="7">
                  <c:v>1/3/2013</c:v>
                </c:pt>
              </c:strCache>
            </c:strRef>
          </c:cat>
          <c:val>
            <c:numRef>
              <c:f>'[Working docs.xlsx]Gross reserves waterfall'!$H$16:$N$16</c:f>
              <c:numCache>
                <c:formatCode>General</c:formatCode>
                <c:ptCount val="7"/>
                <c:pt idx="1">
                  <c:v>889</c:v>
                </c:pt>
                <c:pt idx="2">
                  <c:v>1322</c:v>
                </c:pt>
                <c:pt idx="3">
                  <c:v>526</c:v>
                </c:pt>
                <c:pt idx="4">
                  <c:v>855</c:v>
                </c:pt>
                <c:pt idx="5">
                  <c:v>1675</c:v>
                </c:pt>
                <c:pt idx="6">
                  <c:v>370.9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189601664"/>
        <c:axId val="189603200"/>
      </c:barChart>
      <c:catAx>
        <c:axId val="189601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uk-UA"/>
          </a:p>
        </c:txPr>
        <c:crossAx val="189603200"/>
        <c:crosses val="autoZero"/>
        <c:auto val="1"/>
        <c:lblAlgn val="ctr"/>
        <c:lblOffset val="100"/>
        <c:noMultiLvlLbl val="0"/>
      </c:catAx>
      <c:valAx>
        <c:axId val="189603200"/>
        <c:scaling>
          <c:orientation val="minMax"/>
          <c:max val="25000"/>
          <c:min val="210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.0," sourceLinked="0"/>
        <c:majorTickMark val="out"/>
        <c:minorTickMark val="none"/>
        <c:tickLblPos val="nextTo"/>
        <c:spPr>
          <a:ln>
            <a:noFill/>
          </a:ln>
        </c:spPr>
        <c:crossAx val="189601664"/>
        <c:crosses val="autoZero"/>
        <c:crossBetween val="between"/>
        <c:majorUnit val="1000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400"/>
      </a:pPr>
      <a:endParaRPr lang="uk-UA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6949651949986167E-2"/>
          <c:y val="3.8591081882066898E-2"/>
          <c:w val="0.87196072052962814"/>
          <c:h val="0.6299998335282251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'public external debt'!$C$25</c:f>
              <c:strCache>
                <c:ptCount val="1"/>
                <c:pt idx="0">
                  <c:v>Погашения МВФ</c:v>
                </c:pt>
              </c:strCache>
            </c:strRef>
          </c:tx>
          <c:spPr>
            <a:solidFill>
              <a:srgbClr val="7BA2B7"/>
            </a:solidFill>
          </c:spPr>
          <c:invertIfNegative val="0"/>
          <c:cat>
            <c:numRef>
              <c:f>'public external debt'!$D$24:$Z$24</c:f>
              <c:numCache>
                <c:formatCode>[$-409]mmm\-yy;@</c:formatCode>
                <c:ptCount val="23"/>
                <c:pt idx="0">
                  <c:v>40920</c:v>
                </c:pt>
                <c:pt idx="1">
                  <c:v>40951</c:v>
                </c:pt>
                <c:pt idx="2">
                  <c:v>40980</c:v>
                </c:pt>
                <c:pt idx="3">
                  <c:v>41011</c:v>
                </c:pt>
                <c:pt idx="4">
                  <c:v>41041</c:v>
                </c:pt>
                <c:pt idx="5">
                  <c:v>41072</c:v>
                </c:pt>
                <c:pt idx="6">
                  <c:v>41102</c:v>
                </c:pt>
                <c:pt idx="7">
                  <c:v>41133</c:v>
                </c:pt>
                <c:pt idx="8">
                  <c:v>41164</c:v>
                </c:pt>
                <c:pt idx="9">
                  <c:v>41194</c:v>
                </c:pt>
                <c:pt idx="10">
                  <c:v>41225</c:v>
                </c:pt>
                <c:pt idx="11">
                  <c:v>41255</c:v>
                </c:pt>
                <c:pt idx="12">
                  <c:v>41286</c:v>
                </c:pt>
                <c:pt idx="13">
                  <c:v>41317</c:v>
                </c:pt>
                <c:pt idx="14">
                  <c:v>41345</c:v>
                </c:pt>
                <c:pt idx="15">
                  <c:v>41376</c:v>
                </c:pt>
                <c:pt idx="16">
                  <c:v>41406</c:v>
                </c:pt>
                <c:pt idx="17">
                  <c:v>41437</c:v>
                </c:pt>
                <c:pt idx="18">
                  <c:v>41467</c:v>
                </c:pt>
                <c:pt idx="19">
                  <c:v>41498</c:v>
                </c:pt>
                <c:pt idx="20">
                  <c:v>41529</c:v>
                </c:pt>
                <c:pt idx="21">
                  <c:v>41559</c:v>
                </c:pt>
                <c:pt idx="22">
                  <c:v>41590</c:v>
                </c:pt>
              </c:numCache>
            </c:numRef>
          </c:cat>
          <c:val>
            <c:numRef>
              <c:f>'public external debt'!$D$25:$Z$25</c:f>
              <c:numCache>
                <c:formatCode>General</c:formatCode>
                <c:ptCount val="23"/>
                <c:pt idx="0">
                  <c:v>0</c:v>
                </c:pt>
                <c:pt idx="1">
                  <c:v>-0.57999999999999996</c:v>
                </c:pt>
                <c:pt idx="2">
                  <c:v>0</c:v>
                </c:pt>
                <c:pt idx="3">
                  <c:v>0</c:v>
                </c:pt>
                <c:pt idx="4">
                  <c:v>-0.57999999999999996</c:v>
                </c:pt>
                <c:pt idx="5">
                  <c:v>0</c:v>
                </c:pt>
                <c:pt idx="6">
                  <c:v>0</c:v>
                </c:pt>
                <c:pt idx="7">
                  <c:v>-0.94</c:v>
                </c:pt>
                <c:pt idx="8">
                  <c:v>0</c:v>
                </c:pt>
                <c:pt idx="9">
                  <c:v>-0.41099999999999998</c:v>
                </c:pt>
                <c:pt idx="10">
                  <c:v>-0.94199999999999995</c:v>
                </c:pt>
                <c:pt idx="11">
                  <c:v>0</c:v>
                </c:pt>
                <c:pt idx="12">
                  <c:v>-0.40200000000000002</c:v>
                </c:pt>
                <c:pt idx="13">
                  <c:v>-0.92</c:v>
                </c:pt>
                <c:pt idx="14">
                  <c:v>0</c:v>
                </c:pt>
                <c:pt idx="15">
                  <c:v>-0.40200000000000002</c:v>
                </c:pt>
                <c:pt idx="16">
                  <c:v>-0.92</c:v>
                </c:pt>
                <c:pt idx="17">
                  <c:v>0</c:v>
                </c:pt>
                <c:pt idx="18">
                  <c:v>-0.40200000000000002</c:v>
                </c:pt>
                <c:pt idx="19">
                  <c:v>-0.92</c:v>
                </c:pt>
                <c:pt idx="20">
                  <c:v>0</c:v>
                </c:pt>
                <c:pt idx="21">
                  <c:v>-0.64</c:v>
                </c:pt>
                <c:pt idx="22">
                  <c:v>-0.92</c:v>
                </c:pt>
              </c:numCache>
            </c:numRef>
          </c:val>
        </c:ser>
        <c:ser>
          <c:idx val="1"/>
          <c:order val="1"/>
          <c:tx>
            <c:strRef>
              <c:f>'public external debt'!$C$26</c:f>
              <c:strCache>
                <c:ptCount val="1"/>
                <c:pt idx="0">
                  <c:v>Погашения Евробондов</c:v>
                </c:pt>
              </c:strCache>
            </c:strRef>
          </c:tx>
          <c:spPr>
            <a:solidFill>
              <a:srgbClr val="284C62"/>
            </a:solidFill>
          </c:spPr>
          <c:invertIfNegative val="0"/>
          <c:cat>
            <c:numRef>
              <c:f>'public external debt'!$D$24:$Z$24</c:f>
              <c:numCache>
                <c:formatCode>[$-409]mmm\-yy;@</c:formatCode>
                <c:ptCount val="23"/>
                <c:pt idx="0">
                  <c:v>40920</c:v>
                </c:pt>
                <c:pt idx="1">
                  <c:v>40951</c:v>
                </c:pt>
                <c:pt idx="2">
                  <c:v>40980</c:v>
                </c:pt>
                <c:pt idx="3">
                  <c:v>41011</c:v>
                </c:pt>
                <c:pt idx="4">
                  <c:v>41041</c:v>
                </c:pt>
                <c:pt idx="5">
                  <c:v>41072</c:v>
                </c:pt>
                <c:pt idx="6">
                  <c:v>41102</c:v>
                </c:pt>
                <c:pt idx="7">
                  <c:v>41133</c:v>
                </c:pt>
                <c:pt idx="8">
                  <c:v>41164</c:v>
                </c:pt>
                <c:pt idx="9">
                  <c:v>41194</c:v>
                </c:pt>
                <c:pt idx="10">
                  <c:v>41225</c:v>
                </c:pt>
                <c:pt idx="11">
                  <c:v>41255</c:v>
                </c:pt>
                <c:pt idx="12">
                  <c:v>41286</c:v>
                </c:pt>
                <c:pt idx="13">
                  <c:v>41317</c:v>
                </c:pt>
                <c:pt idx="14">
                  <c:v>41345</c:v>
                </c:pt>
                <c:pt idx="15">
                  <c:v>41376</c:v>
                </c:pt>
                <c:pt idx="16">
                  <c:v>41406</c:v>
                </c:pt>
                <c:pt idx="17">
                  <c:v>41437</c:v>
                </c:pt>
                <c:pt idx="18">
                  <c:v>41467</c:v>
                </c:pt>
                <c:pt idx="19">
                  <c:v>41498</c:v>
                </c:pt>
                <c:pt idx="20">
                  <c:v>41529</c:v>
                </c:pt>
                <c:pt idx="21">
                  <c:v>41559</c:v>
                </c:pt>
                <c:pt idx="22">
                  <c:v>41590</c:v>
                </c:pt>
              </c:numCache>
            </c:numRef>
          </c:cat>
          <c:val>
            <c:numRef>
              <c:f>'public external debt'!$D$26:$Z$26</c:f>
              <c:numCache>
                <c:formatCode>General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-1.5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-1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</c:numCache>
            </c:numRef>
          </c:val>
        </c:ser>
        <c:ser>
          <c:idx val="2"/>
          <c:order val="2"/>
          <c:tx>
            <c:strRef>
              <c:f>'public external debt'!$C$27</c:f>
              <c:strCache>
                <c:ptCount val="1"/>
                <c:pt idx="0">
                  <c:v>Привлечения Евробондов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numRef>
              <c:f>'public external debt'!$D$24:$Z$24</c:f>
              <c:numCache>
                <c:formatCode>[$-409]mmm\-yy;@</c:formatCode>
                <c:ptCount val="23"/>
                <c:pt idx="0">
                  <c:v>40920</c:v>
                </c:pt>
                <c:pt idx="1">
                  <c:v>40951</c:v>
                </c:pt>
                <c:pt idx="2">
                  <c:v>40980</c:v>
                </c:pt>
                <c:pt idx="3">
                  <c:v>41011</c:v>
                </c:pt>
                <c:pt idx="4">
                  <c:v>41041</c:v>
                </c:pt>
                <c:pt idx="5">
                  <c:v>41072</c:v>
                </c:pt>
                <c:pt idx="6">
                  <c:v>41102</c:v>
                </c:pt>
                <c:pt idx="7">
                  <c:v>41133</c:v>
                </c:pt>
                <c:pt idx="8">
                  <c:v>41164</c:v>
                </c:pt>
                <c:pt idx="9">
                  <c:v>41194</c:v>
                </c:pt>
                <c:pt idx="10">
                  <c:v>41225</c:v>
                </c:pt>
                <c:pt idx="11">
                  <c:v>41255</c:v>
                </c:pt>
                <c:pt idx="12">
                  <c:v>41286</c:v>
                </c:pt>
                <c:pt idx="13">
                  <c:v>41317</c:v>
                </c:pt>
                <c:pt idx="14">
                  <c:v>41345</c:v>
                </c:pt>
                <c:pt idx="15">
                  <c:v>41376</c:v>
                </c:pt>
                <c:pt idx="16">
                  <c:v>41406</c:v>
                </c:pt>
                <c:pt idx="17">
                  <c:v>41437</c:v>
                </c:pt>
                <c:pt idx="18">
                  <c:v>41467</c:v>
                </c:pt>
                <c:pt idx="19">
                  <c:v>41498</c:v>
                </c:pt>
                <c:pt idx="20">
                  <c:v>41529</c:v>
                </c:pt>
                <c:pt idx="21">
                  <c:v>41559</c:v>
                </c:pt>
                <c:pt idx="22">
                  <c:v>41590</c:v>
                </c:pt>
              </c:numCache>
            </c:numRef>
          </c:cat>
          <c:val>
            <c:numRef>
              <c:f>'public external debt'!$D$27:$Z$27</c:f>
              <c:numCache>
                <c:formatCode>General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0</c:v>
                </c:pt>
                <c:pt idx="8">
                  <c:v>0.6</c:v>
                </c:pt>
                <c:pt idx="9">
                  <c:v>0</c:v>
                </c:pt>
                <c:pt idx="10">
                  <c:v>1.25</c:v>
                </c:pt>
                <c:pt idx="11">
                  <c:v>0</c:v>
                </c:pt>
                <c:pt idx="12">
                  <c:v>0</c:v>
                </c:pt>
                <c:pt idx="13">
                  <c:v>1</c:v>
                </c:pt>
                <c:pt idx="14">
                  <c:v>0</c:v>
                </c:pt>
                <c:pt idx="15">
                  <c:v>1.25</c:v>
                </c:pt>
                <c:pt idx="1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30288512"/>
        <c:axId val="30294400"/>
      </c:barChart>
      <c:lineChart>
        <c:grouping val="standard"/>
        <c:varyColors val="0"/>
        <c:ser>
          <c:idx val="3"/>
          <c:order val="3"/>
          <c:tx>
            <c:strRef>
              <c:f>'public external debt'!$C$28</c:f>
              <c:strCache>
                <c:ptCount val="1"/>
                <c:pt idx="0">
                  <c:v>Внешний госдолг (правая шк.)</c:v>
                </c:pt>
              </c:strCache>
            </c:strRef>
          </c:tx>
          <c:marker>
            <c:symbol val="none"/>
          </c:marker>
          <c:cat>
            <c:numRef>
              <c:f>'public external debt'!$D$24:$Z$24</c:f>
              <c:numCache>
                <c:formatCode>[$-409]mmm\-yy;@</c:formatCode>
                <c:ptCount val="23"/>
                <c:pt idx="0">
                  <c:v>40920</c:v>
                </c:pt>
                <c:pt idx="1">
                  <c:v>40951</c:v>
                </c:pt>
                <c:pt idx="2">
                  <c:v>40980</c:v>
                </c:pt>
                <c:pt idx="3">
                  <c:v>41011</c:v>
                </c:pt>
                <c:pt idx="4">
                  <c:v>41041</c:v>
                </c:pt>
                <c:pt idx="5">
                  <c:v>41072</c:v>
                </c:pt>
                <c:pt idx="6">
                  <c:v>41102</c:v>
                </c:pt>
                <c:pt idx="7">
                  <c:v>41133</c:v>
                </c:pt>
                <c:pt idx="8">
                  <c:v>41164</c:v>
                </c:pt>
                <c:pt idx="9">
                  <c:v>41194</c:v>
                </c:pt>
                <c:pt idx="10">
                  <c:v>41225</c:v>
                </c:pt>
                <c:pt idx="11">
                  <c:v>41255</c:v>
                </c:pt>
                <c:pt idx="12">
                  <c:v>41286</c:v>
                </c:pt>
                <c:pt idx="13">
                  <c:v>41317</c:v>
                </c:pt>
                <c:pt idx="14">
                  <c:v>41345</c:v>
                </c:pt>
                <c:pt idx="15">
                  <c:v>41376</c:v>
                </c:pt>
                <c:pt idx="16">
                  <c:v>41406</c:v>
                </c:pt>
                <c:pt idx="17">
                  <c:v>41437</c:v>
                </c:pt>
                <c:pt idx="18">
                  <c:v>41467</c:v>
                </c:pt>
                <c:pt idx="19">
                  <c:v>41498</c:v>
                </c:pt>
                <c:pt idx="20">
                  <c:v>41529</c:v>
                </c:pt>
                <c:pt idx="21">
                  <c:v>41559</c:v>
                </c:pt>
                <c:pt idx="22">
                  <c:v>41590</c:v>
                </c:pt>
              </c:numCache>
            </c:numRef>
          </c:cat>
          <c:val>
            <c:numRef>
              <c:f>'public external debt'!$D$28:$Z$28</c:f>
              <c:numCache>
                <c:formatCode>0.0</c:formatCode>
                <c:ptCount val="23"/>
                <c:pt idx="0">
                  <c:v>24.618255939999997</c:v>
                </c:pt>
                <c:pt idx="1">
                  <c:v>24.669026039999999</c:v>
                </c:pt>
                <c:pt idx="2">
                  <c:v>24.515040070000001</c:v>
                </c:pt>
                <c:pt idx="3">
                  <c:v>24.526598880000002</c:v>
                </c:pt>
                <c:pt idx="4">
                  <c:v>24.190443349999999</c:v>
                </c:pt>
                <c:pt idx="5">
                  <c:v>22.733302169999998</c:v>
                </c:pt>
                <c:pt idx="6">
                  <c:v>24.806141749999998</c:v>
                </c:pt>
                <c:pt idx="7">
                  <c:v>24.71003043</c:v>
                </c:pt>
                <c:pt idx="8">
                  <c:v>25.482501060000004</c:v>
                </c:pt>
                <c:pt idx="9">
                  <c:v>25.053873490000001</c:v>
                </c:pt>
                <c:pt idx="10">
                  <c:v>26.055102530000003</c:v>
                </c:pt>
                <c:pt idx="11">
                  <c:v>26.137737559999998</c:v>
                </c:pt>
                <c:pt idx="12">
                  <c:v>26.21986321</c:v>
                </c:pt>
                <c:pt idx="13">
                  <c:v>26.455575940000003</c:v>
                </c:pt>
                <c:pt idx="14">
                  <c:v>26.455575940000003</c:v>
                </c:pt>
                <c:pt idx="15">
                  <c:v>27.303575940000002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0297472"/>
        <c:axId val="30295936"/>
      </c:lineChart>
      <c:dateAx>
        <c:axId val="30288512"/>
        <c:scaling>
          <c:orientation val="minMax"/>
        </c:scaling>
        <c:delete val="0"/>
        <c:axPos val="b"/>
        <c:numFmt formatCode="[$-419]mmm\ yy;@" sourceLinked="0"/>
        <c:majorTickMark val="none"/>
        <c:minorTickMark val="none"/>
        <c:tickLblPos val="low"/>
        <c:txPr>
          <a:bodyPr rot="-5400000" vert="horz"/>
          <a:lstStyle/>
          <a:p>
            <a:pPr>
              <a:defRPr/>
            </a:pPr>
            <a:endParaRPr lang="uk-UA"/>
          </a:p>
        </c:txPr>
        <c:crossAx val="30294400"/>
        <c:crosses val="autoZero"/>
        <c:auto val="1"/>
        <c:lblOffset val="100"/>
        <c:baseTimeUnit val="months"/>
      </c:dateAx>
      <c:valAx>
        <c:axId val="30294400"/>
        <c:scaling>
          <c:orientation val="minMax"/>
          <c:max val="2"/>
          <c:min val="-1.5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#,##0.0" sourceLinked="0"/>
        <c:majorTickMark val="none"/>
        <c:minorTickMark val="none"/>
        <c:tickLblPos val="nextTo"/>
        <c:spPr>
          <a:ln>
            <a:noFill/>
          </a:ln>
        </c:spPr>
        <c:crossAx val="30288512"/>
        <c:crosses val="autoZero"/>
        <c:crossBetween val="between"/>
      </c:valAx>
      <c:valAx>
        <c:axId val="30295936"/>
        <c:scaling>
          <c:orientation val="minMax"/>
          <c:max val="28"/>
          <c:min val="21"/>
        </c:scaling>
        <c:delete val="0"/>
        <c:axPos val="r"/>
        <c:numFmt formatCode="0" sourceLinked="0"/>
        <c:majorTickMark val="none"/>
        <c:minorTickMark val="none"/>
        <c:tickLblPos val="nextTo"/>
        <c:spPr>
          <a:ln>
            <a:noFill/>
          </a:ln>
        </c:spPr>
        <c:crossAx val="30297472"/>
        <c:crosses val="max"/>
        <c:crossBetween val="between"/>
      </c:valAx>
      <c:dateAx>
        <c:axId val="30297472"/>
        <c:scaling>
          <c:orientation val="minMax"/>
        </c:scaling>
        <c:delete val="1"/>
        <c:axPos val="b"/>
        <c:numFmt formatCode="[$-409]mmm\-yy;@" sourceLinked="1"/>
        <c:majorTickMark val="out"/>
        <c:minorTickMark val="none"/>
        <c:tickLblPos val="nextTo"/>
        <c:crossAx val="30295936"/>
        <c:crosses val="autoZero"/>
        <c:auto val="1"/>
        <c:lblOffset val="100"/>
        <c:baseTimeUnit val="months"/>
      </c:dateAx>
    </c:plotArea>
    <c:legend>
      <c:legendPos val="r"/>
      <c:layout>
        <c:manualLayout>
          <c:xMode val="edge"/>
          <c:yMode val="edge"/>
          <c:x val="1.4722003128216777E-2"/>
          <c:y val="0.89212359044524003"/>
          <c:w val="0.97584581426472794"/>
          <c:h val="0.1078764095547600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uk-UA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132553821553868E-2"/>
          <c:y val="3.8591090563590322E-2"/>
          <c:w val="0.91049737269815223"/>
          <c:h val="0.8187074723572430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'Bonds issues schedule'!$A$3</c:f>
              <c:strCache>
                <c:ptCount val="1"/>
                <c:pt idx="0">
                  <c:v>МинФин</c:v>
                </c:pt>
              </c:strCache>
            </c:strRef>
          </c:tx>
          <c:spPr>
            <a:solidFill>
              <a:schemeClr val="bg2">
                <a:lumMod val="40000"/>
                <a:lumOff val="60000"/>
              </a:schemeClr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schedule'!$B$3:$Y$3</c:f>
              <c:numCache>
                <c:formatCode>General</c:formatCode>
                <c:ptCount val="24"/>
                <c:pt idx="14">
                  <c:v>2000</c:v>
                </c:pt>
                <c:pt idx="16">
                  <c:v>600</c:v>
                </c:pt>
                <c:pt idx="18">
                  <c:v>1250</c:v>
                </c:pt>
                <c:pt idx="21">
                  <c:v>1000</c:v>
                </c:pt>
                <c:pt idx="23">
                  <c:v>1250</c:v>
                </c:pt>
              </c:numCache>
            </c:numRef>
          </c:val>
        </c:ser>
        <c:ser>
          <c:idx val="8"/>
          <c:order val="1"/>
          <c:tx>
            <c:strRef>
              <c:f>'Bonds issues schedule'!$A$4</c:f>
              <c:strCache>
                <c:ptCount val="1"/>
                <c:pt idx="0">
                  <c:v>ФинИнПро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schedule'!$B$4:$Y$4</c:f>
              <c:numCache>
                <c:formatCode>General</c:formatCode>
                <c:ptCount val="24"/>
                <c:pt idx="19">
                  <c:v>550</c:v>
                </c:pt>
              </c:numCache>
            </c:numRef>
          </c:val>
        </c:ser>
        <c:ser>
          <c:idx val="1"/>
          <c:order val="2"/>
          <c:tx>
            <c:strRef>
              <c:f>'Bonds issues schedule'!$A$5</c:f>
              <c:strCache>
                <c:ptCount val="1"/>
                <c:pt idx="0">
                  <c:v>Укрэксимбанк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schedule'!$B$5:$Y$5</c:f>
              <c:numCache>
                <c:formatCode>General</c:formatCode>
                <c:ptCount val="24"/>
                <c:pt idx="20">
                  <c:v>500</c:v>
                </c:pt>
                <c:pt idx="22">
                  <c:v>100</c:v>
                </c:pt>
              </c:numCache>
            </c:numRef>
          </c:val>
        </c:ser>
        <c:ser>
          <c:idx val="2"/>
          <c:order val="3"/>
          <c:tx>
            <c:strRef>
              <c:f>'Bonds issues schedule'!$A$6</c:f>
              <c:strCache>
                <c:ptCount val="1"/>
                <c:pt idx="0">
                  <c:v>Ощадбанк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schedule'!$B$6:$Y$6</c:f>
              <c:numCache>
                <c:formatCode>General</c:formatCode>
                <c:ptCount val="24"/>
                <c:pt idx="22">
                  <c:v>500</c:v>
                </c:pt>
              </c:numCache>
            </c:numRef>
          </c:val>
        </c:ser>
        <c:ser>
          <c:idx val="3"/>
          <c:order val="4"/>
          <c:tx>
            <c:strRef>
              <c:f>'Bonds issues schedule'!$A$7</c:f>
              <c:strCache>
                <c:ptCount val="1"/>
                <c:pt idx="0">
                  <c:v>Приватбанк</c:v>
                </c:pt>
              </c:strCache>
            </c:strRef>
          </c:tx>
          <c:spPr>
            <a:solidFill>
              <a:srgbClr val="5392B9"/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schedule'!$B$7:$Y$7</c:f>
              <c:numCache>
                <c:formatCode>General</c:formatCode>
                <c:ptCount val="24"/>
                <c:pt idx="21">
                  <c:v>175</c:v>
                </c:pt>
              </c:numCache>
            </c:numRef>
          </c:val>
        </c:ser>
        <c:ser>
          <c:idx val="4"/>
          <c:order val="5"/>
          <c:tx>
            <c:strRef>
              <c:f>'Bonds issues schedule'!$A$8</c:f>
              <c:strCache>
                <c:ptCount val="1"/>
                <c:pt idx="0">
                  <c:v>DTEK</c:v>
                </c:pt>
              </c:strCache>
            </c:strRef>
          </c:tx>
          <c:spPr>
            <a:solidFill>
              <a:srgbClr val="7BA2B7"/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schedule'!$B$8:$Y$8</c:f>
              <c:numCache>
                <c:formatCode>General</c:formatCode>
                <c:ptCount val="24"/>
                <c:pt idx="22">
                  <c:v>280</c:v>
                </c:pt>
              </c:numCache>
            </c:numRef>
          </c:val>
        </c:ser>
        <c:ser>
          <c:idx val="5"/>
          <c:order val="6"/>
          <c:tx>
            <c:strRef>
              <c:f>'Bonds issues schedule'!$A$9</c:f>
              <c:strCache>
                <c:ptCount val="1"/>
                <c:pt idx="0">
                  <c:v>MHP</c:v>
                </c:pt>
              </c:strCache>
            </c:strRef>
          </c:tx>
          <c:spPr>
            <a:solidFill>
              <a:srgbClr val="284C62"/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schedule'!$B$9:$Y$9</c:f>
              <c:numCache>
                <c:formatCode>General</c:formatCode>
                <c:ptCount val="24"/>
                <c:pt idx="23">
                  <c:v>365</c:v>
                </c:pt>
              </c:numCache>
            </c:numRef>
          </c:val>
        </c:ser>
        <c:ser>
          <c:idx val="6"/>
          <c:order val="7"/>
          <c:tx>
            <c:strRef>
              <c:f>'Bonds issues schedule'!$A$10</c:f>
              <c:strCache>
                <c:ptCount val="1"/>
                <c:pt idx="0">
                  <c:v>Mryia</c:v>
                </c:pt>
              </c:strCache>
            </c:strRef>
          </c:tx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schedule'!$B$10:$Y$10</c:f>
              <c:numCache>
                <c:formatCode>General</c:formatCode>
                <c:ptCount val="24"/>
                <c:pt idx="23">
                  <c:v>200</c:v>
                </c:pt>
              </c:numCache>
            </c:numRef>
          </c:val>
        </c:ser>
        <c:ser>
          <c:idx val="7"/>
          <c:order val="8"/>
          <c:tx>
            <c:strRef>
              <c:f>'Bonds issues schedule'!$A$11</c:f>
              <c:strCache>
                <c:ptCount val="1"/>
                <c:pt idx="0">
                  <c:v>Ukrlandfarming</c:v>
                </c:pt>
              </c:strCache>
            </c:strRef>
          </c:tx>
          <c:spPr>
            <a:solidFill>
              <a:srgbClr val="3A6E8F"/>
            </a:solidFill>
          </c:spPr>
          <c:invertIfNegative val="0"/>
          <c:cat>
            <c:numRef>
              <c:f>'Bonds issues schedule'!$B$2:$Y$2</c:f>
              <c:numCache>
                <c:formatCode>mmm\-yy</c:formatCode>
                <c:ptCount val="24"/>
                <c:pt idx="0">
                  <c:v>40909</c:v>
                </c:pt>
                <c:pt idx="1">
                  <c:v>40940</c:v>
                </c:pt>
                <c:pt idx="2">
                  <c:v>40969</c:v>
                </c:pt>
                <c:pt idx="8">
                  <c:v>41000</c:v>
                </c:pt>
                <c:pt idx="9">
                  <c:v>41030</c:v>
                </c:pt>
                <c:pt idx="13">
                  <c:v>41061</c:v>
                </c:pt>
                <c:pt idx="14">
                  <c:v>41091</c:v>
                </c:pt>
                <c:pt idx="15">
                  <c:v>41122</c:v>
                </c:pt>
                <c:pt idx="16">
                  <c:v>41153</c:v>
                </c:pt>
                <c:pt idx="17">
                  <c:v>41183</c:v>
                </c:pt>
                <c:pt idx="18">
                  <c:v>41214</c:v>
                </c:pt>
                <c:pt idx="19">
                  <c:v>41244</c:v>
                </c:pt>
                <c:pt idx="20">
                  <c:v>41275</c:v>
                </c:pt>
                <c:pt idx="21">
                  <c:v>41306</c:v>
                </c:pt>
                <c:pt idx="22">
                  <c:v>41334</c:v>
                </c:pt>
                <c:pt idx="23">
                  <c:v>41365</c:v>
                </c:pt>
              </c:numCache>
            </c:numRef>
          </c:cat>
          <c:val>
            <c:numRef>
              <c:f>'Bonds issues schedule'!$B$11:$Y$11</c:f>
              <c:numCache>
                <c:formatCode>General</c:formatCode>
                <c:ptCount val="24"/>
                <c:pt idx="22">
                  <c:v>250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30482432"/>
        <c:axId val="30483968"/>
      </c:barChart>
      <c:dateAx>
        <c:axId val="30482432"/>
        <c:scaling>
          <c:orientation val="minMax"/>
        </c:scaling>
        <c:delete val="0"/>
        <c:axPos val="b"/>
        <c:numFmt formatCode="[$-419]mmm\ yy;@" sourceLinked="0"/>
        <c:majorTickMark val="none"/>
        <c:minorTickMark val="none"/>
        <c:tickLblPos val="nextTo"/>
        <c:crossAx val="30483968"/>
        <c:crosses val="autoZero"/>
        <c:auto val="1"/>
        <c:lblOffset val="100"/>
        <c:baseTimeUnit val="months"/>
      </c:dateAx>
      <c:valAx>
        <c:axId val="30483968"/>
        <c:scaling>
          <c:orientation val="minMax"/>
          <c:max val="20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.0," sourceLinked="0"/>
        <c:majorTickMark val="none"/>
        <c:minorTickMark val="none"/>
        <c:tickLblPos val="nextTo"/>
        <c:spPr>
          <a:ln w="9525">
            <a:noFill/>
          </a:ln>
        </c:spPr>
        <c:crossAx val="30482432"/>
        <c:crosses val="autoZero"/>
        <c:crossBetween val="between"/>
        <c:majorUnit val="400"/>
      </c:valAx>
    </c:plotArea>
    <c:legend>
      <c:legendPos val="b"/>
      <c:layout>
        <c:manualLayout>
          <c:xMode val="edge"/>
          <c:yMode val="edge"/>
          <c:x val="8.8510354041416162E-2"/>
          <c:y val="5.2624439366804214E-2"/>
          <c:w val="0.26519706078824307"/>
          <c:h val="0.72991613195095739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/>
      </a:pPr>
      <a:endParaRPr lang="uk-UA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727645502008681"/>
          <c:y val="3.2766198579224616E-2"/>
          <c:w val="0.60848491257012693"/>
          <c:h val="0.77593220188975554"/>
        </c:manualLayout>
      </c:layout>
      <c:lineChart>
        <c:grouping val="standard"/>
        <c:varyColors val="0"/>
        <c:ser>
          <c:idx val="0"/>
          <c:order val="0"/>
          <c:tx>
            <c:strRef>
              <c:f>'Bonds issues schedule'!$D$88</c:f>
              <c:strCache>
                <c:ptCount val="1"/>
                <c:pt idx="0">
                  <c:v>Эксим</c:v>
                </c:pt>
              </c:strCache>
            </c:strRef>
          </c:tx>
          <c:spPr>
            <a:ln w="12700">
              <a:solidFill>
                <a:srgbClr val="284C62"/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schedule'!$D$89:$D$148</c:f>
              <c:numCache>
                <c:formatCode>General</c:formatCode>
                <c:ptCount val="60"/>
                <c:pt idx="0">
                  <c:v>8.6166</c:v>
                </c:pt>
                <c:pt idx="1">
                  <c:v>8.4768000000000008</c:v>
                </c:pt>
                <c:pt idx="2">
                  <c:v>8.3407999999999998</c:v>
                </c:pt>
                <c:pt idx="3">
                  <c:v>8.2842000000000002</c:v>
                </c:pt>
                <c:pt idx="4">
                  <c:v>8.2773000000000003</c:v>
                </c:pt>
                <c:pt idx="5">
                  <c:v>8.2759999999999998</c:v>
                </c:pt>
                <c:pt idx="6">
                  <c:v>8.2608999999999995</c:v>
                </c:pt>
                <c:pt idx="7">
                  <c:v>8.2524999999999995</c:v>
                </c:pt>
                <c:pt idx="8">
                  <c:v>8.2578999999999994</c:v>
                </c:pt>
                <c:pt idx="9">
                  <c:v>8.2805</c:v>
                </c:pt>
                <c:pt idx="10">
                  <c:v>8.3031000000000006</c:v>
                </c:pt>
                <c:pt idx="11">
                  <c:v>8.3206000000000007</c:v>
                </c:pt>
                <c:pt idx="12">
                  <c:v>8.3686000000000007</c:v>
                </c:pt>
                <c:pt idx="13">
                  <c:v>8.3820999999999994</c:v>
                </c:pt>
                <c:pt idx="14">
                  <c:v>8.3213000000000008</c:v>
                </c:pt>
                <c:pt idx="15">
                  <c:v>8.2783999999999995</c:v>
                </c:pt>
                <c:pt idx="16">
                  <c:v>8.0879999999999992</c:v>
                </c:pt>
                <c:pt idx="17">
                  <c:v>8.0893999999999995</c:v>
                </c:pt>
                <c:pt idx="18">
                  <c:v>8.0762</c:v>
                </c:pt>
                <c:pt idx="19">
                  <c:v>8.0715000000000003</c:v>
                </c:pt>
                <c:pt idx="20">
                  <c:v>8.0471000000000004</c:v>
                </c:pt>
                <c:pt idx="21">
                  <c:v>7.9885000000000002</c:v>
                </c:pt>
                <c:pt idx="22">
                  <c:v>7.9302999999999999</c:v>
                </c:pt>
                <c:pt idx="23">
                  <c:v>7.9744000000000002</c:v>
                </c:pt>
                <c:pt idx="24">
                  <c:v>7.9592000000000001</c:v>
                </c:pt>
                <c:pt idx="25">
                  <c:v>7.9470000000000001</c:v>
                </c:pt>
                <c:pt idx="26">
                  <c:v>8.0317000000000007</c:v>
                </c:pt>
                <c:pt idx="27">
                  <c:v>7.9252000000000002</c:v>
                </c:pt>
                <c:pt idx="28">
                  <c:v>7.7615999999999996</c:v>
                </c:pt>
                <c:pt idx="29">
                  <c:v>7.7054</c:v>
                </c:pt>
                <c:pt idx="30">
                  <c:v>7.7394999999999996</c:v>
                </c:pt>
                <c:pt idx="31">
                  <c:v>7.9604999999999997</c:v>
                </c:pt>
                <c:pt idx="32">
                  <c:v>8.2393999999999998</c:v>
                </c:pt>
                <c:pt idx="33">
                  <c:v>8.2899999999999991</c:v>
                </c:pt>
                <c:pt idx="34">
                  <c:v>8.4946999999999999</c:v>
                </c:pt>
                <c:pt idx="35">
                  <c:v>8.5686</c:v>
                </c:pt>
                <c:pt idx="36">
                  <c:v>8.5503999999999998</c:v>
                </c:pt>
                <c:pt idx="37">
                  <c:v>8.5793999999999997</c:v>
                </c:pt>
                <c:pt idx="38">
                  <c:v>8.5693999999999999</c:v>
                </c:pt>
                <c:pt idx="39">
                  <c:v>8.5843000000000007</c:v>
                </c:pt>
                <c:pt idx="40">
                  <c:v>8.6852</c:v>
                </c:pt>
                <c:pt idx="41">
                  <c:v>8.6940000000000008</c:v>
                </c:pt>
                <c:pt idx="42">
                  <c:v>8.6925000000000008</c:v>
                </c:pt>
                <c:pt idx="43">
                  <c:v>8.7121999999999993</c:v>
                </c:pt>
                <c:pt idx="44">
                  <c:v>8.7004999999999999</c:v>
                </c:pt>
                <c:pt idx="45">
                  <c:v>8.7125000000000004</c:v>
                </c:pt>
                <c:pt idx="46">
                  <c:v>8.7253000000000007</c:v>
                </c:pt>
                <c:pt idx="47">
                  <c:v>8.7423000000000002</c:v>
                </c:pt>
                <c:pt idx="48">
                  <c:v>8.7439999999999998</c:v>
                </c:pt>
                <c:pt idx="49">
                  <c:v>8.8216000000000001</c:v>
                </c:pt>
                <c:pt idx="50">
                  <c:v>8.7881999999999998</c:v>
                </c:pt>
                <c:pt idx="51">
                  <c:v>8.6771999999999991</c:v>
                </c:pt>
                <c:pt idx="52">
                  <c:v>8.6533999999999995</c:v>
                </c:pt>
                <c:pt idx="53">
                  <c:v>8.6189</c:v>
                </c:pt>
                <c:pt idx="54">
                  <c:v>8.6202000000000005</c:v>
                </c:pt>
                <c:pt idx="55">
                  <c:v>8.6418999999999997</c:v>
                </c:pt>
                <c:pt idx="56">
                  <c:v>8.5783000000000005</c:v>
                </c:pt>
                <c:pt idx="57">
                  <c:v>8.5790000000000006</c:v>
                </c:pt>
                <c:pt idx="58">
                  <c:v>8.6136999999999997</c:v>
                </c:pt>
                <c:pt idx="59">
                  <c:v>8.6845999999999997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'Bonds issues schedule'!$E$88</c:f>
              <c:strCache>
                <c:ptCount val="1"/>
                <c:pt idx="0">
                  <c:v>Приват</c:v>
                </c:pt>
              </c:strCache>
            </c:strRef>
          </c:tx>
          <c:spPr>
            <a:ln w="38100">
              <a:solidFill>
                <a:schemeClr val="bg1">
                  <a:lumMod val="50000"/>
                </a:schemeClr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schedule'!$E$89:$E$148</c:f>
              <c:numCache>
                <c:formatCode>General</c:formatCode>
                <c:ptCount val="60"/>
                <c:pt idx="0">
                  <c:v>10.8231</c:v>
                </c:pt>
                <c:pt idx="1">
                  <c:v>10.8003</c:v>
                </c:pt>
                <c:pt idx="2">
                  <c:v>10.794499999999999</c:v>
                </c:pt>
                <c:pt idx="3">
                  <c:v>10.7887</c:v>
                </c:pt>
                <c:pt idx="4">
                  <c:v>10.7807</c:v>
                </c:pt>
                <c:pt idx="5">
                  <c:v>10.7812</c:v>
                </c:pt>
                <c:pt idx="6">
                  <c:v>10.784000000000001</c:v>
                </c:pt>
                <c:pt idx="7">
                  <c:v>10.7721</c:v>
                </c:pt>
                <c:pt idx="8">
                  <c:v>10.773099999999999</c:v>
                </c:pt>
                <c:pt idx="9">
                  <c:v>10.801399999999999</c:v>
                </c:pt>
                <c:pt idx="10">
                  <c:v>10.753299999999999</c:v>
                </c:pt>
                <c:pt idx="11">
                  <c:v>10.7546</c:v>
                </c:pt>
                <c:pt idx="12">
                  <c:v>10.824</c:v>
                </c:pt>
                <c:pt idx="13">
                  <c:v>10.7974</c:v>
                </c:pt>
                <c:pt idx="14">
                  <c:v>10.8398</c:v>
                </c:pt>
                <c:pt idx="15">
                  <c:v>10.749499999999999</c:v>
                </c:pt>
                <c:pt idx="16">
                  <c:v>10.7822</c:v>
                </c:pt>
                <c:pt idx="17">
                  <c:v>10.751799999999999</c:v>
                </c:pt>
                <c:pt idx="18">
                  <c:v>10.752000000000001</c:v>
                </c:pt>
                <c:pt idx="19">
                  <c:v>10.738300000000001</c:v>
                </c:pt>
                <c:pt idx="20">
                  <c:v>10.717499999999999</c:v>
                </c:pt>
                <c:pt idx="21">
                  <c:v>10.722</c:v>
                </c:pt>
                <c:pt idx="22">
                  <c:v>10.703900000000001</c:v>
                </c:pt>
                <c:pt idx="23">
                  <c:v>10.705</c:v>
                </c:pt>
                <c:pt idx="24">
                  <c:v>10.661099999999999</c:v>
                </c:pt>
                <c:pt idx="25">
                  <c:v>10.646599999999999</c:v>
                </c:pt>
                <c:pt idx="26">
                  <c:v>10.6553</c:v>
                </c:pt>
                <c:pt idx="27">
                  <c:v>10.655799999999999</c:v>
                </c:pt>
                <c:pt idx="28">
                  <c:v>10.6753</c:v>
                </c:pt>
                <c:pt idx="29">
                  <c:v>10.661300000000001</c:v>
                </c:pt>
                <c:pt idx="30">
                  <c:v>10.6685</c:v>
                </c:pt>
                <c:pt idx="31">
                  <c:v>10.7111</c:v>
                </c:pt>
                <c:pt idx="32">
                  <c:v>10.7303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'Bonds issues schedule'!$F$88</c:f>
              <c:strCache>
                <c:ptCount val="1"/>
                <c:pt idx="0">
                  <c:v>Ощад</c:v>
                </c:pt>
              </c:strCache>
            </c:strRef>
          </c:tx>
          <c:spPr>
            <a:ln w="38100">
              <a:solidFill>
                <a:srgbClr val="55839D"/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schedule'!$F$89:$F$148</c:f>
              <c:numCache>
                <c:formatCode>General</c:formatCode>
                <c:ptCount val="60"/>
                <c:pt idx="0">
                  <c:v>9.3391000000000002</c:v>
                </c:pt>
                <c:pt idx="1">
                  <c:v>9.1973000000000003</c:v>
                </c:pt>
                <c:pt idx="2">
                  <c:v>9.1479999999999997</c:v>
                </c:pt>
                <c:pt idx="3">
                  <c:v>9.1041000000000007</c:v>
                </c:pt>
                <c:pt idx="4">
                  <c:v>9.1097999999999999</c:v>
                </c:pt>
                <c:pt idx="5">
                  <c:v>9.1007999999999996</c:v>
                </c:pt>
                <c:pt idx="6">
                  <c:v>8.9613999999999994</c:v>
                </c:pt>
                <c:pt idx="7">
                  <c:v>8.9206000000000003</c:v>
                </c:pt>
                <c:pt idx="8">
                  <c:v>8.9856999999999996</c:v>
                </c:pt>
                <c:pt idx="9">
                  <c:v>9.0504999999999995</c:v>
                </c:pt>
                <c:pt idx="10">
                  <c:v>9.1019000000000005</c:v>
                </c:pt>
                <c:pt idx="11">
                  <c:v>9.1969999999999992</c:v>
                </c:pt>
                <c:pt idx="12">
                  <c:v>9.2604000000000006</c:v>
                </c:pt>
                <c:pt idx="13">
                  <c:v>9.2729999999999997</c:v>
                </c:pt>
                <c:pt idx="14">
                  <c:v>9.2093000000000007</c:v>
                </c:pt>
                <c:pt idx="15">
                  <c:v>9.1117000000000008</c:v>
                </c:pt>
                <c:pt idx="16">
                  <c:v>9.0944000000000003</c:v>
                </c:pt>
                <c:pt idx="17">
                  <c:v>9.1486000000000001</c:v>
                </c:pt>
                <c:pt idx="18">
                  <c:v>9.1494</c:v>
                </c:pt>
                <c:pt idx="19">
                  <c:v>9.1643000000000008</c:v>
                </c:pt>
                <c:pt idx="20">
                  <c:v>9.0974000000000004</c:v>
                </c:pt>
                <c:pt idx="21">
                  <c:v>8.9929000000000006</c:v>
                </c:pt>
                <c:pt idx="22">
                  <c:v>8.8795000000000002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'Bonds issues schedule'!$G$88</c:f>
              <c:strCache>
                <c:ptCount val="1"/>
                <c:pt idx="0">
                  <c:v>ДТЭК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schedule'!$G$89:$G$148</c:f>
              <c:numCache>
                <c:formatCode>General</c:formatCode>
                <c:ptCount val="60"/>
                <c:pt idx="0">
                  <c:v>8.1729000000000003</c:v>
                </c:pt>
                <c:pt idx="1">
                  <c:v>7.9939</c:v>
                </c:pt>
                <c:pt idx="2">
                  <c:v>7.9177</c:v>
                </c:pt>
                <c:pt idx="3">
                  <c:v>7.8569000000000004</c:v>
                </c:pt>
                <c:pt idx="4">
                  <c:v>7.8170999999999999</c:v>
                </c:pt>
                <c:pt idx="5">
                  <c:v>7.8048999999999999</c:v>
                </c:pt>
                <c:pt idx="6">
                  <c:v>7.8075000000000001</c:v>
                </c:pt>
                <c:pt idx="7">
                  <c:v>7.8632</c:v>
                </c:pt>
                <c:pt idx="8">
                  <c:v>7.9047000000000001</c:v>
                </c:pt>
                <c:pt idx="9">
                  <c:v>7.9298000000000002</c:v>
                </c:pt>
                <c:pt idx="10">
                  <c:v>8.0038</c:v>
                </c:pt>
                <c:pt idx="11">
                  <c:v>8.0946999999999996</c:v>
                </c:pt>
                <c:pt idx="12">
                  <c:v>8.1996000000000002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0676096"/>
        <c:axId val="30677632"/>
      </c:lineChart>
      <c:dateAx>
        <c:axId val="30676096"/>
        <c:scaling>
          <c:orientation val="minMax"/>
        </c:scaling>
        <c:delete val="0"/>
        <c:axPos val="b"/>
        <c:numFmt formatCode="[$-419]d\ mmm;@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uk-UA"/>
          </a:p>
        </c:txPr>
        <c:crossAx val="30677632"/>
        <c:crosses val="autoZero"/>
        <c:auto val="1"/>
        <c:lblOffset val="100"/>
        <c:baseTimeUnit val="days"/>
        <c:majorUnit val="14"/>
        <c:majorTimeUnit val="days"/>
      </c:dateAx>
      <c:valAx>
        <c:axId val="30677632"/>
        <c:scaling>
          <c:orientation val="minMax"/>
          <c:max val="11"/>
          <c:min val="7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&quot;%&quot;" sourceLinked="0"/>
        <c:majorTickMark val="out"/>
        <c:minorTickMark val="none"/>
        <c:tickLblPos val="nextTo"/>
        <c:crossAx val="30676096"/>
        <c:crosses val="autoZero"/>
        <c:crossBetween val="between"/>
        <c:majorUnit val="1"/>
      </c:valAx>
    </c:plotArea>
    <c:legend>
      <c:legendPos val="r"/>
      <c:layout>
        <c:manualLayout>
          <c:xMode val="edge"/>
          <c:yMode val="edge"/>
          <c:x val="0.78440860906091681"/>
          <c:y val="0.36781201475415221"/>
          <c:w val="0.21559139093908322"/>
          <c:h val="0.2702915591706763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uk-UA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42140214400911"/>
          <c:y val="3.9602499820508071E-2"/>
          <c:w val="0.68529209752395404"/>
          <c:h val="0.76409288701750433"/>
        </c:manualLayout>
      </c:layout>
      <c:lineChart>
        <c:grouping val="standard"/>
        <c:varyColors val="0"/>
        <c:ser>
          <c:idx val="0"/>
          <c:order val="0"/>
          <c:tx>
            <c:strRef>
              <c:f>'Bonds issues schedule'!$J$88</c:f>
              <c:strCache>
                <c:ptCount val="1"/>
                <c:pt idx="0">
                  <c:v>Эксим</c:v>
                </c:pt>
              </c:strCache>
            </c:strRef>
          </c:tx>
          <c:spPr>
            <a:ln w="12700">
              <a:solidFill>
                <a:srgbClr val="284C62"/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schedule'!$J$89:$J$148</c:f>
              <c:numCache>
                <c:formatCode>General</c:formatCode>
                <c:ptCount val="60"/>
                <c:pt idx="0">
                  <c:v>1.6823355341246291</c:v>
                </c:pt>
                <c:pt idx="1">
                  <c:v>1.7307172848664694</c:v>
                </c:pt>
                <c:pt idx="2">
                  <c:v>1.6755535608308607</c:v>
                </c:pt>
                <c:pt idx="3">
                  <c:v>1.7391481454005939</c:v>
                </c:pt>
                <c:pt idx="4">
                  <c:v>1.742863946587538</c:v>
                </c:pt>
                <c:pt idx="5">
                  <c:v>1.7199120919881308</c:v>
                </c:pt>
                <c:pt idx="6">
                  <c:v>1.7302679525222544</c:v>
                </c:pt>
                <c:pt idx="7">
                  <c:v>1.7637339762611273</c:v>
                </c:pt>
                <c:pt idx="8">
                  <c:v>1.712608382789317</c:v>
                </c:pt>
                <c:pt idx="9">
                  <c:v>1.688999480712166</c:v>
                </c:pt>
                <c:pt idx="10">
                  <c:v>1.630794139465876</c:v>
                </c:pt>
                <c:pt idx="11">
                  <c:v>1.451116543026707</c:v>
                </c:pt>
                <c:pt idx="12">
                  <c:v>1.4027485163204751</c:v>
                </c:pt>
                <c:pt idx="13">
                  <c:v>1.4156765578635007</c:v>
                </c:pt>
                <c:pt idx="14">
                  <c:v>1.4723562314540066</c:v>
                </c:pt>
                <c:pt idx="15">
                  <c:v>1.6193086053412458</c:v>
                </c:pt>
                <c:pt idx="16">
                  <c:v>1.5792280415430255</c:v>
                </c:pt>
                <c:pt idx="17">
                  <c:v>1.6039876854599395</c:v>
                </c:pt>
                <c:pt idx="18">
                  <c:v>1.7258439169139468</c:v>
                </c:pt>
                <c:pt idx="19">
                  <c:v>1.7444394658753719</c:v>
                </c:pt>
                <c:pt idx="20">
                  <c:v>1.8040495548961424</c:v>
                </c:pt>
                <c:pt idx="21">
                  <c:v>1.7578324925816027</c:v>
                </c:pt>
                <c:pt idx="22">
                  <c:v>1.7636890207715137</c:v>
                </c:pt>
                <c:pt idx="23">
                  <c:v>1.7917382789317502</c:v>
                </c:pt>
                <c:pt idx="24">
                  <c:v>1.6822636498516319</c:v>
                </c:pt>
                <c:pt idx="25">
                  <c:v>1.6733456231454005</c:v>
                </c:pt>
                <c:pt idx="26">
                  <c:v>1.718402522255194</c:v>
                </c:pt>
                <c:pt idx="27">
                  <c:v>1.6242674332344214</c:v>
                </c:pt>
                <c:pt idx="28">
                  <c:v>1.5673231454005938</c:v>
                </c:pt>
                <c:pt idx="29">
                  <c:v>1.5567691394658754</c:v>
                </c:pt>
                <c:pt idx="30">
                  <c:v>1.5612117952522251</c:v>
                </c:pt>
                <c:pt idx="31">
                  <c:v>1.6646421364985162</c:v>
                </c:pt>
                <c:pt idx="32">
                  <c:v>1.8553571216617213</c:v>
                </c:pt>
                <c:pt idx="33">
                  <c:v>1.9051210682492572</c:v>
                </c:pt>
                <c:pt idx="34">
                  <c:v>1.965271735905044</c:v>
                </c:pt>
                <c:pt idx="35">
                  <c:v>1.9768576409495546</c:v>
                </c:pt>
                <c:pt idx="36">
                  <c:v>1.971558234421364</c:v>
                </c:pt>
                <c:pt idx="37">
                  <c:v>1.9197752225519285</c:v>
                </c:pt>
                <c:pt idx="38">
                  <c:v>1.9663228486646886</c:v>
                </c:pt>
                <c:pt idx="39">
                  <c:v>1.97783909495549</c:v>
                </c:pt>
                <c:pt idx="40">
                  <c:v>2.0479901335311572</c:v>
                </c:pt>
                <c:pt idx="41">
                  <c:v>2.0408690652818997</c:v>
                </c:pt>
                <c:pt idx="42">
                  <c:v>2.0405362759643921</c:v>
                </c:pt>
                <c:pt idx="43">
                  <c:v>2.0476918397626109</c:v>
                </c:pt>
                <c:pt idx="44">
                  <c:v>2.025774925816024</c:v>
                </c:pt>
                <c:pt idx="45">
                  <c:v>2.0200886498516324</c:v>
                </c:pt>
                <c:pt idx="46">
                  <c:v>2.0175913946587549</c:v>
                </c:pt>
                <c:pt idx="47">
                  <c:v>2.034099629080119</c:v>
                </c:pt>
                <c:pt idx="48">
                  <c:v>2.020520252225519</c:v>
                </c:pt>
                <c:pt idx="49">
                  <c:v>1.9987871661721064</c:v>
                </c:pt>
                <c:pt idx="50">
                  <c:v>1.9223949554896143</c:v>
                </c:pt>
                <c:pt idx="51">
                  <c:v>1.9673798961424325</c:v>
                </c:pt>
                <c:pt idx="52">
                  <c:v>1.9870578635014828</c:v>
                </c:pt>
                <c:pt idx="53">
                  <c:v>2.0871126112759644</c:v>
                </c:pt>
                <c:pt idx="54">
                  <c:v>2.084078635014837</c:v>
                </c:pt>
                <c:pt idx="55">
                  <c:v>2.1472591246290795</c:v>
                </c:pt>
                <c:pt idx="56">
                  <c:v>2.0433722551928781</c:v>
                </c:pt>
                <c:pt idx="57">
                  <c:v>2.0762418397626119</c:v>
                </c:pt>
                <c:pt idx="58">
                  <c:v>2.1023127596439171</c:v>
                </c:pt>
                <c:pt idx="59">
                  <c:v>2.097964614243323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'Bonds issues schedule'!$K$88</c:f>
              <c:strCache>
                <c:ptCount val="1"/>
                <c:pt idx="0">
                  <c:v>Приват</c:v>
                </c:pt>
              </c:strCache>
            </c:strRef>
          </c:tx>
          <c:spPr>
            <a:ln w="38100">
              <a:solidFill>
                <a:schemeClr val="bg1">
                  <a:lumMod val="50000"/>
                </a:schemeClr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schedule'!$K$89:$K$148</c:f>
              <c:numCache>
                <c:formatCode>General</c:formatCode>
                <c:ptCount val="60"/>
                <c:pt idx="0">
                  <c:v>3.8781060830860534</c:v>
                </c:pt>
                <c:pt idx="1">
                  <c:v>4.0405399109792288</c:v>
                </c:pt>
                <c:pt idx="2">
                  <c:v>4.1187738872403559</c:v>
                </c:pt>
                <c:pt idx="3">
                  <c:v>4.2365802670623154</c:v>
                </c:pt>
                <c:pt idx="4">
                  <c:v>4.2383643916913947</c:v>
                </c:pt>
                <c:pt idx="5">
                  <c:v>4.2175446587537095</c:v>
                </c:pt>
                <c:pt idx="6">
                  <c:v>4.2496350148367963</c:v>
                </c:pt>
                <c:pt idx="7">
                  <c:v>4.279617507418398</c:v>
                </c:pt>
                <c:pt idx="8">
                  <c:v>4.2246051928783377</c:v>
                </c:pt>
                <c:pt idx="9">
                  <c:v>4.2060704747774471</c:v>
                </c:pt>
                <c:pt idx="10">
                  <c:v>4.0790096439169137</c:v>
                </c:pt>
                <c:pt idx="11">
                  <c:v>3.8834120178041545</c:v>
                </c:pt>
                <c:pt idx="12">
                  <c:v>3.8580442136498512</c:v>
                </c:pt>
                <c:pt idx="13">
                  <c:v>3.8304385756676549</c:v>
                </c:pt>
                <c:pt idx="14">
                  <c:v>3.9868543026706238</c:v>
                </c:pt>
                <c:pt idx="15">
                  <c:v>4.0862035608308602</c:v>
                </c:pt>
                <c:pt idx="16">
                  <c:v>4.2692943620178037</c:v>
                </c:pt>
                <c:pt idx="17">
                  <c:v>4.2638569732937679</c:v>
                </c:pt>
                <c:pt idx="18">
                  <c:v>4.3951112759643918</c:v>
                </c:pt>
                <c:pt idx="19">
                  <c:v>4.4025439169139471</c:v>
                </c:pt>
                <c:pt idx="20">
                  <c:v>4.4672032640949553</c:v>
                </c:pt>
                <c:pt idx="21">
                  <c:v>4.4819617210682487</c:v>
                </c:pt>
                <c:pt idx="22">
                  <c:v>4.5287471810089031</c:v>
                </c:pt>
                <c:pt idx="23">
                  <c:v>4.5128192878338274</c:v>
                </c:pt>
                <c:pt idx="24">
                  <c:v>4.3714332344213647</c:v>
                </c:pt>
                <c:pt idx="25">
                  <c:v>4.3599654302670618</c:v>
                </c:pt>
                <c:pt idx="26">
                  <c:v>4.3294148367952525</c:v>
                </c:pt>
                <c:pt idx="27">
                  <c:v>4.3436054896142426</c:v>
                </c:pt>
                <c:pt idx="28">
                  <c:v>4.4693302670623147</c:v>
                </c:pt>
                <c:pt idx="29">
                  <c:v>4.5023596439169147</c:v>
                </c:pt>
                <c:pt idx="30">
                  <c:v>4.4778135014836797</c:v>
                </c:pt>
                <c:pt idx="31">
                  <c:v>4.4056243323442139</c:v>
                </c:pt>
                <c:pt idx="32">
                  <c:v>4.3345477744807122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'Bonds issues schedule'!$L$88</c:f>
              <c:strCache>
                <c:ptCount val="1"/>
                <c:pt idx="0">
                  <c:v>Ощад</c:v>
                </c:pt>
              </c:strCache>
            </c:strRef>
          </c:tx>
          <c:spPr>
            <a:ln w="38100">
              <a:solidFill>
                <a:srgbClr val="55839D"/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schedule'!$L$89:$L$148</c:f>
              <c:numCache>
                <c:formatCode>General</c:formatCode>
                <c:ptCount val="60"/>
                <c:pt idx="0">
                  <c:v>2.3883063798219588</c:v>
                </c:pt>
                <c:pt idx="1">
                  <c:v>2.430146735905045</c:v>
                </c:pt>
                <c:pt idx="2">
                  <c:v>2.4666091988130567</c:v>
                </c:pt>
                <c:pt idx="3">
                  <c:v>2.5481597922848671</c:v>
                </c:pt>
                <c:pt idx="4">
                  <c:v>2.5631943620178044</c:v>
                </c:pt>
                <c:pt idx="5">
                  <c:v>2.5330541543026701</c:v>
                </c:pt>
                <c:pt idx="6">
                  <c:v>2.4250172106824914</c:v>
                </c:pt>
                <c:pt idx="7">
                  <c:v>2.4261086053412466</c:v>
                </c:pt>
                <c:pt idx="8">
                  <c:v>2.4354737388724033</c:v>
                </c:pt>
                <c:pt idx="9">
                  <c:v>2.4531007418397621</c:v>
                </c:pt>
                <c:pt idx="10">
                  <c:v>2.426536943620178</c:v>
                </c:pt>
                <c:pt idx="11">
                  <c:v>2.3248906528189908</c:v>
                </c:pt>
                <c:pt idx="12">
                  <c:v>2.2943878338278934</c:v>
                </c:pt>
                <c:pt idx="13">
                  <c:v>2.3057477744807118</c:v>
                </c:pt>
                <c:pt idx="14">
                  <c:v>2.3541910979228495</c:v>
                </c:pt>
                <c:pt idx="15">
                  <c:v>2.4461305637982207</c:v>
                </c:pt>
                <c:pt idx="16">
                  <c:v>2.5792599406528192</c:v>
                </c:pt>
                <c:pt idx="17">
                  <c:v>2.6592890207715136</c:v>
                </c:pt>
                <c:pt idx="18">
                  <c:v>2.7889801186943615</c:v>
                </c:pt>
                <c:pt idx="19">
                  <c:v>2.8238436201780424</c:v>
                </c:pt>
                <c:pt idx="20">
                  <c:v>2.8431863501483683</c:v>
                </c:pt>
                <c:pt idx="21">
                  <c:v>2.7477964391691403</c:v>
                </c:pt>
                <c:pt idx="22">
                  <c:v>2.6997299703264099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'Bonds issues schedule'!$M$88</c:f>
              <c:strCache>
                <c:ptCount val="1"/>
                <c:pt idx="0">
                  <c:v>ДТЭК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cat>
            <c:numRef>
              <c:f>'Bonds issues schedule'!$C$89:$C$148</c:f>
              <c:numCache>
                <c:formatCode>m/d/yyyy</c:formatCode>
                <c:ptCount val="60"/>
                <c:pt idx="0">
                  <c:v>41381</c:v>
                </c:pt>
                <c:pt idx="1">
                  <c:v>41380</c:v>
                </c:pt>
                <c:pt idx="2">
                  <c:v>41379</c:v>
                </c:pt>
                <c:pt idx="3">
                  <c:v>41376</c:v>
                </c:pt>
                <c:pt idx="4">
                  <c:v>41375</c:v>
                </c:pt>
                <c:pt idx="5">
                  <c:v>41374</c:v>
                </c:pt>
                <c:pt idx="6">
                  <c:v>41373</c:v>
                </c:pt>
                <c:pt idx="7">
                  <c:v>41372</c:v>
                </c:pt>
                <c:pt idx="8">
                  <c:v>41369</c:v>
                </c:pt>
                <c:pt idx="9">
                  <c:v>41368</c:v>
                </c:pt>
                <c:pt idx="10">
                  <c:v>41367</c:v>
                </c:pt>
                <c:pt idx="11">
                  <c:v>41366</c:v>
                </c:pt>
                <c:pt idx="12">
                  <c:v>41365</c:v>
                </c:pt>
                <c:pt idx="13">
                  <c:v>41361</c:v>
                </c:pt>
                <c:pt idx="14">
                  <c:v>41360</c:v>
                </c:pt>
                <c:pt idx="15">
                  <c:v>41359</c:v>
                </c:pt>
                <c:pt idx="16">
                  <c:v>41358</c:v>
                </c:pt>
                <c:pt idx="17">
                  <c:v>41355</c:v>
                </c:pt>
                <c:pt idx="18">
                  <c:v>41354</c:v>
                </c:pt>
                <c:pt idx="19">
                  <c:v>41353</c:v>
                </c:pt>
                <c:pt idx="20">
                  <c:v>41352</c:v>
                </c:pt>
                <c:pt idx="21">
                  <c:v>41351</c:v>
                </c:pt>
                <c:pt idx="22">
                  <c:v>41348</c:v>
                </c:pt>
                <c:pt idx="23">
                  <c:v>41347</c:v>
                </c:pt>
                <c:pt idx="24">
                  <c:v>41346</c:v>
                </c:pt>
                <c:pt idx="25">
                  <c:v>41345</c:v>
                </c:pt>
                <c:pt idx="26">
                  <c:v>41344</c:v>
                </c:pt>
                <c:pt idx="27">
                  <c:v>41341</c:v>
                </c:pt>
                <c:pt idx="28">
                  <c:v>41340</c:v>
                </c:pt>
                <c:pt idx="29">
                  <c:v>41339</c:v>
                </c:pt>
                <c:pt idx="30">
                  <c:v>41338</c:v>
                </c:pt>
                <c:pt idx="31">
                  <c:v>41337</c:v>
                </c:pt>
                <c:pt idx="32">
                  <c:v>41334</c:v>
                </c:pt>
                <c:pt idx="33">
                  <c:v>41333</c:v>
                </c:pt>
                <c:pt idx="34">
                  <c:v>41332</c:v>
                </c:pt>
                <c:pt idx="35">
                  <c:v>41331</c:v>
                </c:pt>
                <c:pt idx="36">
                  <c:v>41330</c:v>
                </c:pt>
                <c:pt idx="37">
                  <c:v>41327</c:v>
                </c:pt>
                <c:pt idx="38">
                  <c:v>41326</c:v>
                </c:pt>
                <c:pt idx="39">
                  <c:v>41325</c:v>
                </c:pt>
                <c:pt idx="40">
                  <c:v>41324</c:v>
                </c:pt>
                <c:pt idx="41">
                  <c:v>41320</c:v>
                </c:pt>
                <c:pt idx="42">
                  <c:v>41319</c:v>
                </c:pt>
                <c:pt idx="43">
                  <c:v>41318</c:v>
                </c:pt>
                <c:pt idx="44">
                  <c:v>41317</c:v>
                </c:pt>
                <c:pt idx="45">
                  <c:v>41316</c:v>
                </c:pt>
                <c:pt idx="46">
                  <c:v>41313</c:v>
                </c:pt>
                <c:pt idx="47">
                  <c:v>41312</c:v>
                </c:pt>
                <c:pt idx="48">
                  <c:v>41311</c:v>
                </c:pt>
                <c:pt idx="49">
                  <c:v>41310</c:v>
                </c:pt>
                <c:pt idx="50">
                  <c:v>41309</c:v>
                </c:pt>
                <c:pt idx="51">
                  <c:v>41306</c:v>
                </c:pt>
                <c:pt idx="52">
                  <c:v>41305</c:v>
                </c:pt>
                <c:pt idx="53">
                  <c:v>41304</c:v>
                </c:pt>
                <c:pt idx="54">
                  <c:v>41303</c:v>
                </c:pt>
                <c:pt idx="55">
                  <c:v>41302</c:v>
                </c:pt>
                <c:pt idx="56">
                  <c:v>41299</c:v>
                </c:pt>
                <c:pt idx="57">
                  <c:v>41298</c:v>
                </c:pt>
                <c:pt idx="58">
                  <c:v>41297</c:v>
                </c:pt>
                <c:pt idx="59">
                  <c:v>41296</c:v>
                </c:pt>
              </c:numCache>
            </c:numRef>
          </c:cat>
          <c:val>
            <c:numRef>
              <c:f>'Bonds issues schedule'!$M$89:$M$148</c:f>
              <c:numCache>
                <c:formatCode>General</c:formatCode>
                <c:ptCount val="60"/>
                <c:pt idx="0">
                  <c:v>1.2177566023738873</c:v>
                </c:pt>
                <c:pt idx="1">
                  <c:v>1.221201854599407</c:v>
                </c:pt>
                <c:pt idx="2">
                  <c:v>1.2320606824925822</c:v>
                </c:pt>
                <c:pt idx="3">
                  <c:v>1.2980944362017812</c:v>
                </c:pt>
                <c:pt idx="4">
                  <c:v>1.2672918397626116</c:v>
                </c:pt>
                <c:pt idx="5">
                  <c:v>1.2340862759643914</c:v>
                </c:pt>
                <c:pt idx="6">
                  <c:v>1.2696038575667652</c:v>
                </c:pt>
                <c:pt idx="7">
                  <c:v>1.3672019287833823</c:v>
                </c:pt>
                <c:pt idx="8">
                  <c:v>1.3531751483679528</c:v>
                </c:pt>
                <c:pt idx="9">
                  <c:v>1.3308484421364986</c:v>
                </c:pt>
                <c:pt idx="10">
                  <c:v>1.3276324183976262</c:v>
                </c:pt>
                <c:pt idx="11">
                  <c:v>1.2218996290801183</c:v>
                </c:pt>
                <c:pt idx="12">
                  <c:v>1.2335455489614242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703808"/>
        <c:axId val="31705344"/>
      </c:lineChart>
      <c:dateAx>
        <c:axId val="31703808"/>
        <c:scaling>
          <c:orientation val="minMax"/>
        </c:scaling>
        <c:delete val="0"/>
        <c:axPos val="b"/>
        <c:numFmt formatCode="[$-419]d\ mmm;@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uk-UA"/>
          </a:p>
        </c:txPr>
        <c:crossAx val="31705344"/>
        <c:crosses val="autoZero"/>
        <c:auto val="1"/>
        <c:lblOffset val="100"/>
        <c:baseTimeUnit val="days"/>
        <c:majorUnit val="14"/>
        <c:majorTimeUnit val="days"/>
        <c:minorUnit val="1"/>
        <c:minorTimeUnit val="days"/>
      </c:dateAx>
      <c:valAx>
        <c:axId val="31705344"/>
        <c:scaling>
          <c:orientation val="minMax"/>
          <c:max val="5"/>
          <c:min val="1"/>
        </c:scaling>
        <c:delete val="0"/>
        <c:axPos val="r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&quot;%&quot;" sourceLinked="0"/>
        <c:majorTickMark val="out"/>
        <c:minorTickMark val="none"/>
        <c:tickLblPos val="nextTo"/>
        <c:crossAx val="31703808"/>
        <c:crosses val="max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400"/>
      </a:pPr>
      <a:endParaRPr lang="uk-UA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4911468289900796E-2"/>
          <c:y val="4.8130960434428972E-2"/>
          <c:w val="0.9137261978154545"/>
          <c:h val="0.87062340887556899"/>
        </c:manualLayout>
      </c:layout>
      <c:scatterChart>
        <c:scatterStyle val="lineMarker"/>
        <c:varyColors val="0"/>
        <c:ser>
          <c:idx val="0"/>
          <c:order val="0"/>
          <c:tx>
            <c:strRef>
              <c:f>'[MarketWeekly_04152013 (3).xls]Eurobonds'!$U$151</c:f>
              <c:strCache>
                <c:ptCount val="1"/>
                <c:pt idx="0">
                  <c:v>Ukraine</c:v>
                </c:pt>
              </c:strCache>
            </c:strRef>
          </c:tx>
          <c:spPr>
            <a:ln w="22225">
              <a:solidFill>
                <a:schemeClr val="accent1">
                  <a:lumMod val="75000"/>
                </a:schemeClr>
              </a:solidFill>
            </a:ln>
          </c:spPr>
          <c:marker>
            <c:symbol val="square"/>
            <c:size val="7"/>
            <c:spPr>
              <a:solidFill>
                <a:schemeClr val="tx2"/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7268899880442035E-3"/>
                  <c:y val="4.508976507718745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UA'13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-4.8470958079392619E-2"/>
                  <c:y val="4.533449654130722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UA'16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274760146507111E-2"/>
                  <c:y val="4.426277999808712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UA'17 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>
                <c:manualLayout>
                  <c:x val="-4.0854584253410285E-2"/>
                  <c:y val="3.034013135848992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UA'20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6340733926575254E-2"/>
                  <c:y val="-2.997854552101675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UA'21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5.1372951702786065E-2"/>
                  <c:y val="3.570914815145025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UA'22 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3.25414641774915E-2"/>
                  <c:y val="-3.132421935405670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UA'23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(3).xls]Eurobonds'!$U$152:$U$185</c:f>
              <c:numCache>
                <c:formatCode>0.00</c:formatCode>
                <c:ptCount val="34"/>
                <c:pt idx="0">
                  <c:v>3.4169999999999998</c:v>
                </c:pt>
                <c:pt idx="1">
                  <c:v>6.3520000000000003</c:v>
                </c:pt>
                <c:pt idx="2">
                  <c:v>6.3250000000000002</c:v>
                </c:pt>
                <c:pt idx="3">
                  <c:v>6.5129999999999999</c:v>
                </c:pt>
                <c:pt idx="4">
                  <c:v>6.5659999999999998</c:v>
                </c:pt>
                <c:pt idx="5">
                  <c:v>6.4749999999999996</c:v>
                </c:pt>
                <c:pt idx="6">
                  <c:v>6.7169999999999996</c:v>
                </c:pt>
                <c:pt idx="7">
                  <c:v>6.9109999999999996</c:v>
                </c:pt>
                <c:pt idx="8">
                  <c:v>7.2859999999999996</c:v>
                </c:pt>
                <c:pt idx="9">
                  <c:v>7.4710000000000001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'[MarketWeekly_04152013 (3).xls]Eurobonds'!$W$151</c:f>
              <c:strCache>
                <c:ptCount val="1"/>
                <c:pt idx="0">
                  <c:v>DTEK</c:v>
                </c:pt>
              </c:strCache>
            </c:strRef>
          </c:tx>
          <c:spPr>
            <a:ln w="12700">
              <a:solidFill>
                <a:schemeClr val="tx2"/>
              </a:solidFill>
              <a:prstDash val="sysDash"/>
            </a:ln>
          </c:spPr>
          <c:marker>
            <c:symbol val="plus"/>
            <c:size val="7"/>
            <c:spPr>
              <a:ln w="19050">
                <a:solidFill>
                  <a:schemeClr val="tx2"/>
                </a:solidFill>
              </a:ln>
            </c:spPr>
          </c:marker>
          <c:dLbls>
            <c:dLbl>
              <c:idx val="8"/>
              <c:layout>
                <c:manualLayout>
                  <c:x val="-3.3536086528764289E-2"/>
                  <c:y val="-2.0908344289772389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9"/>
              <c:layout>
                <c:manualLayout>
                  <c:x val="-5.5795247618914419E-2"/>
                  <c:y val="8.313865942193471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DTEK'15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5.4807064371190886E-2"/>
                  <c:y val="-2.669009128803817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DTEK'15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DTEK'18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(3).xls]Eurobonds'!$W$152:$W$185</c:f>
              <c:numCache>
                <c:formatCode>General</c:formatCode>
                <c:ptCount val="34"/>
                <c:pt idx="10">
                  <c:v>6.3280000000000003</c:v>
                </c:pt>
                <c:pt idx="11">
                  <c:v>7.8570000000000002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'[MarketWeekly_04152013 (3).xls]Eurobonds'!$X$151</c:f>
              <c:strCache>
                <c:ptCount val="1"/>
                <c:pt idx="0">
                  <c:v>Metinvest</c:v>
                </c:pt>
              </c:strCache>
            </c:strRef>
          </c:tx>
          <c:spPr>
            <a:ln w="6350">
              <a:solidFill>
                <a:schemeClr val="accent1">
                  <a:lumMod val="40000"/>
                  <a:lumOff val="60000"/>
                </a:schemeClr>
              </a:solidFill>
            </a:ln>
          </c:spPr>
          <c:marker>
            <c:symbol val="diamond"/>
            <c:size val="7"/>
            <c:spPr>
              <a:solidFill>
                <a:schemeClr val="accent1">
                  <a:lumMod val="60000"/>
                  <a:lumOff val="40000"/>
                </a:schemeClr>
              </a:solidFill>
              <a:ln w="3175">
                <a:solidFill>
                  <a:schemeClr val="accent1"/>
                </a:solidFill>
              </a:ln>
            </c:spPr>
          </c:marker>
          <c:dLbls>
            <c:dLbl>
              <c:idx val="9"/>
              <c:layout>
                <c:manualLayout>
                  <c:x val="-4.7078186236056396E-4"/>
                  <c:y val="3.8983758659974594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Metinvest'15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5.0221216796066696E-3"/>
                  <c:y val="4.9109279425277388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Metinvest'15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4.8229595019016934E-2"/>
                  <c:y val="-2.429074867599256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Metinvest 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0.13918792354345536"/>
                  <c:y val="6.7727587221068138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Metinvest'15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2.1173764583083017E-2"/>
                  <c:y val="2.761207963258540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Metinvest'18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(3).xls]Eurobonds'!$X$152:$X$185</c:f>
              <c:numCache>
                <c:formatCode>General</c:formatCode>
                <c:ptCount val="34"/>
                <c:pt idx="12">
                  <c:v>6.24</c:v>
                </c:pt>
                <c:pt idx="13">
                  <c:v>7.7750000000000004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'[MarketWeekly_04152013 (3).xls]Eurobonds'!$Z$151</c:f>
              <c:strCache>
                <c:ptCount val="1"/>
                <c:pt idx="0">
                  <c:v>Ferrexpo'16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7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dLbls>
            <c:dLbl>
              <c:idx val="11"/>
              <c:layout>
                <c:manualLayout>
                  <c:x val="-3.6822588019554828E-3"/>
                  <c:y val="3.6681486895892407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3"/>
              <c:layout>
                <c:manualLayout>
                  <c:x val="-1.5630550621669625E-2"/>
                  <c:y val="-1.7366134451621232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(3).xls]Eurobonds'!$Z$152:$Z$185</c:f>
              <c:numCache>
                <c:formatCode>General</c:formatCode>
                <c:ptCount val="34"/>
                <c:pt idx="14">
                  <c:v>7.77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'[MarketWeekly_04152013 (3).xls]Eurobonds'!$AA$151</c:f>
              <c:strCache>
                <c:ptCount val="1"/>
                <c:pt idx="0">
                  <c:v>MHP</c:v>
                </c:pt>
              </c:strCache>
            </c:strRef>
          </c:tx>
          <c:spPr>
            <a:ln w="15875">
              <a:solidFill>
                <a:schemeClr val="bg1">
                  <a:lumMod val="75000"/>
                </a:schemeClr>
              </a:solidFill>
            </a:ln>
          </c:spPr>
          <c:marker>
            <c:symbol val="x"/>
            <c:size val="7"/>
            <c:spPr>
              <a:ln w="25400">
                <a:solidFill>
                  <a:schemeClr val="accent1">
                    <a:lumMod val="50000"/>
                  </a:schemeClr>
                </a:solidFill>
              </a:ln>
            </c:spPr>
          </c:marker>
          <c:dPt>
            <c:idx val="15"/>
            <c:bubble3D val="0"/>
            <c:spPr>
              <a:ln w="15875">
                <a:solidFill>
                  <a:schemeClr val="bg1">
                    <a:lumMod val="75000"/>
                  </a:schemeClr>
                </a:solidFill>
                <a:prstDash val="sysDash"/>
              </a:ln>
            </c:spPr>
          </c:dPt>
          <c:dLbls>
            <c:dLbl>
              <c:idx val="12"/>
              <c:layout>
                <c:manualLayout>
                  <c:x val="-4.9393630045527229E-2"/>
                  <c:y val="2.2904764928245003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3"/>
              <c:layout>
                <c:manualLayout>
                  <c:x val="-5.8408923037894502E-2"/>
                  <c:y val="-1.7257549770365879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4"/>
              <c:layout>
                <c:manualLayout>
                  <c:x val="-2.412282728685064E-2"/>
                  <c:y val="2.4312588232269724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MHP'15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3.5289718786842214E-2"/>
                  <c:y val="2.761207963258540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MHP'15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6"/>
              <c:layout/>
              <c:tx>
                <c:rich>
                  <a:bodyPr/>
                  <a:lstStyle/>
                  <a:p>
                    <a:r>
                      <a:rPr lang="en-US" dirty="0"/>
                      <a:t>MHP'20 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(3).xls]Eurobonds'!$AA$152:$AA$185</c:f>
              <c:numCache>
                <c:formatCode>General</c:formatCode>
                <c:ptCount val="34"/>
                <c:pt idx="15">
                  <c:v>5.9850000000000003</c:v>
                </c:pt>
                <c:pt idx="16">
                  <c:v>8.0890000000000004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'[MarketWeekly_04152013 (3).xls]Eurobonds'!$AC$151</c:f>
              <c:strCache>
                <c:ptCount val="1"/>
                <c:pt idx="0">
                  <c:v>Avangard'15</c:v>
                </c:pt>
              </c:strCache>
            </c:strRef>
          </c:tx>
          <c:spPr>
            <a:ln w="28575">
              <a:noFill/>
            </a:ln>
          </c:spPr>
          <c:marker>
            <c:symbol val="x"/>
            <c:size val="4"/>
            <c:spPr>
              <a:ln w="25400">
                <a:solidFill>
                  <a:srgbClr val="284C62"/>
                </a:solidFill>
              </a:ln>
            </c:spPr>
          </c:marker>
          <c:dLbls>
            <c:dLbl>
              <c:idx val="13"/>
              <c:layout>
                <c:manualLayout>
                  <c:x val="-9.9696301962491993E-3"/>
                  <c:y val="-2.2945286976110577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4"/>
              <c:layout>
                <c:manualLayout>
                  <c:x val="-3.1685375029719867E-2"/>
                  <c:y val="1.8408102518718505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5"/>
              <c:layout>
                <c:manualLayout>
                  <c:x val="-7.388987566607462E-2"/>
                  <c:y val="1.7366134451621232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6"/>
              <c:layout>
                <c:manualLayout>
                  <c:x val="-7.6731793960923653E-2"/>
                  <c:y val="2.7785815122593972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7"/>
              <c:layout>
                <c:manualLayout>
                  <c:x val="-0.12754481960941322"/>
                  <c:y val="7.6730343998630164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(3).xls]Eurobonds'!$AC$152:$AC$185</c:f>
              <c:numCache>
                <c:formatCode>General</c:formatCode>
                <c:ptCount val="34"/>
                <c:pt idx="17">
                  <c:v>9.8260000000000005</c:v>
                </c:pt>
              </c:numCache>
            </c:numRef>
          </c:yVal>
          <c:smooth val="0"/>
        </c:ser>
        <c:ser>
          <c:idx val="6"/>
          <c:order val="6"/>
          <c:tx>
            <c:strRef>
              <c:f>'[MarketWeekly_04152013 (3).xls]Eurobonds'!$AD$151</c:f>
              <c:strCache>
                <c:ptCount val="1"/>
                <c:pt idx="0">
                  <c:v>Mriya'16</c:v>
                </c:pt>
              </c:strCache>
            </c:strRef>
          </c:tx>
          <c:spPr>
            <a:ln w="9525">
              <a:solidFill>
                <a:schemeClr val="tx2">
                  <a:lumMod val="75000"/>
                </a:schemeClr>
              </a:solidFill>
            </a:ln>
          </c:spPr>
          <c:marker>
            <c:symbol val="star"/>
            <c:size val="7"/>
            <c:spPr>
              <a:ln w="12700">
                <a:solidFill>
                  <a:schemeClr val="tx2">
                    <a:lumMod val="75000"/>
                  </a:schemeClr>
                </a:solidFill>
              </a:ln>
            </c:spPr>
          </c:marker>
          <c:dLbls>
            <c:dLbl>
              <c:idx val="14"/>
              <c:layout>
                <c:manualLayout>
                  <c:x val="-1.0858598234108225E-2"/>
                  <c:y val="2.2214599603451755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5"/>
              <c:layout>
                <c:manualLayout>
                  <c:x val="-6.2472972405980334E-3"/>
                  <c:y val="1.2622308180789391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6"/>
              <c:layout>
                <c:manualLayout>
                  <c:x val="-6.3943161634103018E-2"/>
                  <c:y val="6.9464537806484929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7"/>
              <c:layout>
                <c:manualLayout>
                  <c:x val="-6.2522202486678502E-2"/>
                  <c:y val="0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8"/>
              <c:layout>
                <c:manualLayout>
                  <c:x val="-9.1793644438512983E-2"/>
                  <c:y val="-8.4711211873672934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9"/>
              <c:layout>
                <c:manualLayout>
                  <c:x val="-1.2052730696798493E-2"/>
                  <c:y val="-1.876981889130546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Mriya'18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(3).xls]Eurobonds'!$AD$152:$AD$185</c:f>
              <c:numCache>
                <c:formatCode>General</c:formatCode>
                <c:ptCount val="34"/>
                <c:pt idx="18">
                  <c:v>8.4090000000000007</c:v>
                </c:pt>
                <c:pt idx="19">
                  <c:v>9.76</c:v>
                </c:pt>
              </c:numCache>
            </c:numRef>
          </c:yVal>
          <c:smooth val="0"/>
        </c:ser>
        <c:ser>
          <c:idx val="7"/>
          <c:order val="7"/>
          <c:tx>
            <c:strRef>
              <c:f>'[MarketWeekly_04152013 (3).xls]Eurobonds'!$AE$151</c:f>
              <c:strCache>
                <c:ptCount val="1"/>
                <c:pt idx="0">
                  <c:v>Agroton'14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7"/>
            <c:spPr>
              <a:solidFill>
                <a:schemeClr val="bg1">
                  <a:lumMod val="85000"/>
                </a:schemeClr>
              </a:solidFill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c:spPr>
          </c:marker>
          <c:dLbls>
            <c:dLbl>
              <c:idx val="15"/>
              <c:layout>
                <c:manualLayout>
                  <c:x val="-1.0324483895715567E-3"/>
                  <c:y val="1.4989295046765822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(3).xls]Eurobonds'!$AE$152:$AE$185</c:f>
              <c:numCache>
                <c:formatCode>General</c:formatCode>
                <c:ptCount val="34"/>
              </c:numCache>
            </c:numRef>
          </c:yVal>
          <c:smooth val="0"/>
        </c:ser>
        <c:ser>
          <c:idx val="8"/>
          <c:order val="8"/>
          <c:tx>
            <c:strRef>
              <c:f>'[MarketWeekly_04152013 (3).xls]Eurobonds'!$AF$151</c:f>
              <c:strCache>
                <c:ptCount val="1"/>
                <c:pt idx="0">
                  <c:v>UkrExim</c:v>
                </c:pt>
              </c:strCache>
            </c:strRef>
          </c:tx>
          <c:spPr>
            <a:ln w="3175">
              <a:solidFill>
                <a:schemeClr val="accent1">
                  <a:lumMod val="60000"/>
                  <a:lumOff val="40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1"/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marker>
          <c:dLbls>
            <c:dLbl>
              <c:idx val="17"/>
              <c:layout>
                <c:manualLayout>
                  <c:x val="-3.279584900910474E-2"/>
                  <c:y val="-2.9902022183800978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UkrExim'15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8"/>
              <c:layout>
                <c:manualLayout>
                  <c:x val="-4.1185326079355558E-2"/>
                  <c:y val="-2.772072630370442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UkrExim'15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9"/>
              <c:layout>
                <c:manualLayout>
                  <c:x val="-1.4209591474245116E-2"/>
                  <c:y val="-2.083936134194547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UkrExim'15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0"/>
              <c:layout>
                <c:manualLayout>
                  <c:x val="-1.5630550621669625E-2"/>
                  <c:y val="-1.736613445162123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UkrExim'18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1"/>
              <c:layout>
                <c:manualLayout>
                  <c:x val="-0.11600753295668551"/>
                  <c:y val="-2.145122159006335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UkrExim’15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2"/>
              <c:layout>
                <c:manualLayout>
                  <c:x val="0"/>
                  <c:y val="-1.3407013493789597E-2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 smtClean="0"/>
                      <a:t>UkrExim</a:t>
                    </a:r>
                    <a:r>
                      <a:rPr lang="en-US" dirty="0" smtClean="0"/>
                      <a:t>’</a:t>
                    </a:r>
                    <a:r>
                      <a:rPr lang="ru-RU" dirty="0" smtClean="0"/>
                      <a:t>18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(3).xls]Eurobonds'!$AF$152:$AF$185</c:f>
              <c:numCache>
                <c:formatCode>General</c:formatCode>
                <c:ptCount val="34"/>
                <c:pt idx="21" formatCode="0.00">
                  <c:v>7.5019999999999998</c:v>
                </c:pt>
                <c:pt idx="22" formatCode="0.00">
                  <c:v>8.2840000000000007</c:v>
                </c:pt>
              </c:numCache>
            </c:numRef>
          </c:yVal>
          <c:smooth val="0"/>
        </c:ser>
        <c:ser>
          <c:idx val="9"/>
          <c:order val="9"/>
          <c:tx>
            <c:strRef>
              <c:f>'[MarketWeekly_04152013 (3).xls]Eurobonds'!$AG$151</c:f>
              <c:strCache>
                <c:ptCount val="1"/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chemeClr val="tx2">
                  <a:lumMod val="60000"/>
                  <a:lumOff val="40000"/>
                </a:schemeClr>
              </a:solidFill>
              <a:ln w="3175">
                <a:solidFill>
                  <a:schemeClr val="accent1">
                    <a:lumMod val="75000"/>
                  </a:schemeClr>
                </a:solidFill>
              </a:ln>
            </c:spPr>
          </c:marker>
          <c:dLbls>
            <c:dLbl>
              <c:idx val="17"/>
              <c:layout>
                <c:manualLayout>
                  <c:x val="-2.064896779143113E-3"/>
                  <c:y val="-1.4989295046765822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(3).xls]Eurobonds'!$AG$152:$AG$185</c:f>
              <c:numCache>
                <c:formatCode>General</c:formatCode>
                <c:ptCount val="34"/>
              </c:numCache>
            </c:numRef>
          </c:yVal>
          <c:smooth val="0"/>
        </c:ser>
        <c:ser>
          <c:idx val="10"/>
          <c:order val="10"/>
          <c:tx>
            <c:strRef>
              <c:f>'[MarketWeekly_04152013 (3).xls]Eurobonds'!$AH$151</c:f>
              <c:strCache>
                <c:ptCount val="1"/>
                <c:pt idx="0">
                  <c:v>Ukrlandfarming'18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10"/>
            <c:spPr>
              <a:ln>
                <a:solidFill>
                  <a:srgbClr val="284C62"/>
                </a:solidFill>
              </a:ln>
            </c:spPr>
          </c:marker>
          <c:dPt>
            <c:idx val="18"/>
            <c:marker>
              <c:spPr>
                <a:solidFill>
                  <a:schemeClr val="bg1">
                    <a:lumMod val="65000"/>
                  </a:schemeClr>
                </a:solidFill>
                <a:ln w="3175">
                  <a:solidFill>
                    <a:srgbClr val="284C62"/>
                  </a:solidFill>
                </a:ln>
              </c:spPr>
            </c:marker>
            <c:bubble3D val="0"/>
          </c:dPt>
          <c:dPt>
            <c:idx val="21"/>
            <c:marker>
              <c:spPr>
                <a:ln w="22225">
                  <a:solidFill>
                    <a:srgbClr val="284C62"/>
                  </a:solidFill>
                </a:ln>
              </c:spPr>
            </c:marker>
            <c:bubble3D val="0"/>
            <c:spPr>
              <a:ln w="28575">
                <a:solidFill>
                  <a:schemeClr val="accent1">
                    <a:lumMod val="75000"/>
                  </a:schemeClr>
                </a:solidFill>
              </a:ln>
            </c:spPr>
          </c:dPt>
          <c:dLbls>
            <c:dLbl>
              <c:idx val="18"/>
              <c:layout>
                <c:manualLayout>
                  <c:x val="-9.7222222222222224E-3"/>
                  <c:y val="1.3306719893546363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1"/>
              <c:layout>
                <c:manualLayout>
                  <c:x val="-7.6501621364878328E-2"/>
                  <c:y val="-3.0822047736902024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Ukrlandfarming'18 (new)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-0.14479576493616264"/>
                  <c:y val="-4.064795357246237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Ukrlandfarming'18</a:t>
                    </a:r>
                    <a:endParaRPr lang="en-US" dirty="0"/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(3).xls]Eurobonds'!$AH$152:$AH$185</c:f>
              <c:numCache>
                <c:formatCode>General</c:formatCode>
                <c:ptCount val="34"/>
                <c:pt idx="23">
                  <c:v>10.858000000000001</c:v>
                </c:pt>
              </c:numCache>
            </c:numRef>
          </c:yVal>
          <c:smooth val="0"/>
        </c:ser>
        <c:ser>
          <c:idx val="11"/>
          <c:order val="11"/>
          <c:tx>
            <c:strRef>
              <c:f>'[MarketWeekly_04152013 (3).xls]Eurobonds'!$AI$151</c:f>
              <c:strCache>
                <c:ptCount val="1"/>
                <c:pt idx="0">
                  <c:v>Privatbank'15</c:v>
                </c:pt>
              </c:strCache>
            </c:strRef>
          </c:tx>
          <c:spPr>
            <a:ln w="6350">
              <a:solidFill>
                <a:srgbClr val="4F81BD">
                  <a:lumMod val="75000"/>
                </a:srgbClr>
              </a:solidFill>
            </a:ln>
          </c:spPr>
          <c:marker>
            <c:symbol val="triangle"/>
            <c:size val="5"/>
            <c:spPr>
              <a:solidFill>
                <a:schemeClr val="tx2">
                  <a:lumMod val="40000"/>
                  <a:lumOff val="60000"/>
                </a:schemeClr>
              </a:solidFill>
              <a:ln w="6350">
                <a:solidFill>
                  <a:srgbClr val="284C62"/>
                </a:solidFill>
              </a:ln>
            </c:spPr>
          </c:marker>
          <c:dLbls>
            <c:dLbl>
              <c:idx val="19"/>
              <c:layout>
                <c:manualLayout>
                  <c:x val="-7.7175030707918882E-2"/>
                  <c:y val="-1.6260181487153996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0"/>
              <c:layout>
                <c:manualLayout>
                  <c:x val="-6.6206626480748515E-2"/>
                  <c:y val="-3.1259042012918216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1"/>
              <c:layout>
                <c:manualLayout>
                  <c:x val="-3.4130207969119315E-2"/>
                  <c:y val="-4.167872268389095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Privatbank'15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2"/>
              <c:layout>
                <c:manualLayout>
                  <c:x val="-7.5310834813499108E-2"/>
                  <c:y val="-2.083936134194547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Privatbank'15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-1.4209591474245116E-2"/>
                  <c:y val="3.47322689032424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Privatbank'18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4"/>
              <c:layout>
                <c:manualLayout>
                  <c:x val="-8.2183964292598985E-2"/>
                  <c:y val="-2.8753293427586396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5"/>
              <c:layout/>
              <c:tx>
                <c:rich>
                  <a:bodyPr/>
                  <a:lstStyle/>
                  <a:p>
                    <a:r>
                      <a:rPr lang="en-US"/>
                      <a:t>Privatbank'18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(3).xls]Eurobonds'!$AI$152:$AI$185</c:f>
              <c:numCache>
                <c:formatCode>General</c:formatCode>
                <c:ptCount val="34"/>
                <c:pt idx="24">
                  <c:v>10.164</c:v>
                </c:pt>
                <c:pt idx="25" formatCode="0.00">
                  <c:v>10.789</c:v>
                </c:pt>
              </c:numCache>
            </c:numRef>
          </c:yVal>
          <c:smooth val="0"/>
        </c:ser>
        <c:ser>
          <c:idx val="13"/>
          <c:order val="12"/>
          <c:tx>
            <c:strRef>
              <c:f>'[MarketWeekly_04152013 (3).xls]Eurobonds'!$AK$151</c:f>
              <c:strCache>
                <c:ptCount val="1"/>
                <c:pt idx="0">
                  <c:v>FUIB'14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7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</c:marker>
          <c:dLbls>
            <c:dLbl>
              <c:idx val="21"/>
              <c:layout>
                <c:manualLayout>
                  <c:x val="-5.0267042781032556E-2"/>
                  <c:y val="-8.3006147097717704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2"/>
              <c:layout>
                <c:manualLayout>
                  <c:x val="-4.3036458205668862E-3"/>
                  <c:y val="3.4732268903242464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3"/>
              <c:layout>
                <c:manualLayout>
                  <c:x val="-5.8259325044404973E-2"/>
                  <c:y val="0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4"/>
              <c:layout>
                <c:manualLayout>
                  <c:x val="-3.8365896980461812E-2"/>
                  <c:y val="-2.7785815122593972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5"/>
              <c:layout>
                <c:manualLayout>
                  <c:x val="-5.3996447602131438E-2"/>
                  <c:y val="-1.7366134451621232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7"/>
              <c:layout>
                <c:manualLayout>
                  <c:x val="-9.03954802259887E-2"/>
                  <c:y val="-2.6814026987578704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(3).xls]Eurobonds'!$AK$152:$AK$185</c:f>
              <c:numCache>
                <c:formatCode>General</c:formatCode>
                <c:ptCount val="34"/>
                <c:pt idx="27">
                  <c:v>8.5280000000000005</c:v>
                </c:pt>
              </c:numCache>
            </c:numRef>
          </c:yVal>
          <c:smooth val="0"/>
        </c:ser>
        <c:ser>
          <c:idx val="14"/>
          <c:order val="13"/>
          <c:tx>
            <c:strRef>
              <c:f>'[MarketWeekly_04152013 (3).xls]Eurobonds'!$AL$151</c:f>
              <c:strCache>
                <c:ptCount val="1"/>
                <c:pt idx="0">
                  <c:v>Naftogaz'14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marker>
          <c:dLbls>
            <c:dLbl>
              <c:idx val="22"/>
              <c:layout>
                <c:manualLayout>
                  <c:x val="-4.0748907802955224E-2"/>
                  <c:y val="-2.386303508468627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3"/>
              <c:layout>
                <c:manualLayout>
                  <c:x val="-3.8566131693273623E-2"/>
                  <c:y val="3.0086785767871105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4"/>
              <c:layout>
                <c:manualLayout>
                  <c:x val="-4.7340104026235751E-2"/>
                  <c:y val="-2.4312588232269724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5"/>
              <c:layout>
                <c:manualLayout>
                  <c:x val="-7.1047957371225601E-2"/>
                  <c:y val="-3.8205495793566711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6"/>
              <c:layout>
                <c:manualLayout>
                  <c:x val="-6.6785079928952065E-2"/>
                  <c:y val="-3.1259042012918216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8"/>
              <c:layout>
                <c:manualLayout>
                  <c:x val="-0.11747355309399884"/>
                  <c:y val="-2.9152336821338561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(3).xls]Eurobonds'!$AL$152:$AL$185</c:f>
              <c:numCache>
                <c:formatCode>General</c:formatCode>
                <c:ptCount val="34"/>
                <c:pt idx="28">
                  <c:v>6.4850000000000003</c:v>
                </c:pt>
              </c:numCache>
            </c:numRef>
          </c:yVal>
          <c:smooth val="0"/>
        </c:ser>
        <c:ser>
          <c:idx val="15"/>
          <c:order val="14"/>
          <c:tx>
            <c:strRef>
              <c:f>'[MarketWeekly_04152013 (3).xls]Eurobonds'!$AM$151</c:f>
              <c:strCache>
                <c:ptCount val="1"/>
                <c:pt idx="0">
                  <c:v>Oschadbank'16</c:v>
                </c:pt>
              </c:strCache>
            </c:strRef>
          </c:tx>
          <c:spPr>
            <a:ln w="12700">
              <a:solidFill>
                <a:schemeClr val="accent1">
                  <a:lumMod val="75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dLbls>
            <c:dLbl>
              <c:idx val="25"/>
              <c:layout>
                <c:manualLayout>
                  <c:x val="-1.4209591474245637E-3"/>
                  <c:y val="1.0419680670972738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6"/>
              <c:layout>
                <c:manualLayout>
                  <c:x val="-3.5523978685612786E-2"/>
                  <c:y val="-4.862517646453948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Oschadbank'16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7"/>
              <c:layout>
                <c:manualLayout>
                  <c:x val="-3.1315105234322786E-2"/>
                  <c:y val="-2.0839238721919454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Oschadbank'16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8"/>
              <c:tx>
                <c:rich>
                  <a:bodyPr/>
                  <a:lstStyle/>
                  <a:p>
                    <a:r>
                      <a:rPr lang="en-US"/>
                      <a:t>Oschadbank'18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9"/>
              <c:layout>
                <c:manualLayout>
                  <c:x val="-1.3559322033898249E-2"/>
                  <c:y val="-1.876981889130548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Oschad'16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3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Oschad'18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(3).xls]Eurobonds'!$AM$152:$AM$185</c:f>
              <c:numCache>
                <c:formatCode>General</c:formatCode>
                <c:ptCount val="34"/>
                <c:pt idx="29">
                  <c:v>8.3320000000000007</c:v>
                </c:pt>
                <c:pt idx="30" formatCode="0.00">
                  <c:v>9.1039999999999992</c:v>
                </c:pt>
              </c:numCache>
            </c:numRef>
          </c:yVal>
          <c:smooth val="0"/>
        </c:ser>
        <c:ser>
          <c:idx val="16"/>
          <c:order val="15"/>
          <c:tx>
            <c:strRef>
              <c:f>'[MarketWeekly_04152013 (3).xls]Eurobonds'!$AN$151</c:f>
              <c:strCache>
                <c:ptCount val="1"/>
                <c:pt idx="0">
                  <c:v>Kiev</c:v>
                </c:pt>
              </c:strCache>
            </c:strRef>
          </c:tx>
          <c:spPr>
            <a:ln w="6350">
              <a:solidFill>
                <a:srgbClr val="3A6E8F"/>
              </a:solidFill>
            </a:ln>
          </c:spPr>
          <c:marker>
            <c:symbol val="circle"/>
            <c:size val="7"/>
            <c:spPr>
              <a:ln>
                <a:solidFill>
                  <a:srgbClr val="284C62"/>
                </a:solidFill>
              </a:ln>
            </c:spPr>
          </c:marker>
          <c:dLbls>
            <c:dLbl>
              <c:idx val="24"/>
              <c:layout>
                <c:manualLayout>
                  <c:x val="-3.1301172862090519E-2"/>
                  <c:y val="-3.956989964835629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Kyiv'12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5"/>
              <c:layout>
                <c:manualLayout>
                  <c:x val="-2.3437938939884027E-2"/>
                  <c:y val="2.2457473788429484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Kyiv'15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6"/>
              <c:layout>
                <c:manualLayout>
                  <c:x val="-2.1363493277676854E-2"/>
                  <c:y val="2.950108325499931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Kyiv'15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7"/>
              <c:tx>
                <c:rich>
                  <a:bodyPr/>
                  <a:lstStyle/>
                  <a:p>
                    <a:r>
                      <a:rPr lang="en-US"/>
                      <a:t>Kyiv '15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8"/>
              <c:layout>
                <c:manualLayout>
                  <c:x val="-3.9631988676574664E-2"/>
                  <c:y val="3.037974683544303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Kyiv'15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9"/>
              <c:layout>
                <c:manualLayout>
                  <c:x val="-5.3996447602131438E-2"/>
                  <c:y val="-1.0419680670972738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Kyiv'15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0"/>
              <c:tx>
                <c:rich>
                  <a:bodyPr/>
                  <a:lstStyle/>
                  <a:p>
                    <a:r>
                      <a:rPr lang="en-US"/>
                      <a:t>Kyiv'15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1"/>
              <c:tx>
                <c:rich>
                  <a:bodyPr/>
                  <a:lstStyle/>
                  <a:p>
                    <a:r>
                      <a:rPr lang="en-US"/>
                      <a:t>Kyiv'16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2"/>
              <c:layout>
                <c:manualLayout>
                  <c:x val="-7.9550751071370315E-2"/>
                  <c:y val="-1.229370353862814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Kyiv'15</a:t>
                    </a:r>
                  </a:p>
                </c:rich>
              </c:tx>
              <c:dLblPos val="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3"/>
              <c:layout>
                <c:manualLayout>
                  <c:x val="-6.0263653483992466E-3"/>
                  <c:y val="-1.340701349378959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Kyiv'16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'[MarketWeekly_04152013 (3).xls]Eurobonds'!$T$152:$T$185</c:f>
              <c:numCache>
                <c:formatCode>0.000</c:formatCode>
                <c:ptCount val="34"/>
                <c:pt idx="0">
                  <c:v>0.16438356164383561</c:v>
                </c:pt>
                <c:pt idx="1">
                  <c:v>2.4493150684931506</c:v>
                </c:pt>
                <c:pt idx="2">
                  <c:v>3.1835616438356165</c:v>
                </c:pt>
                <c:pt idx="3">
                  <c:v>3.6136986301369864</c:v>
                </c:pt>
                <c:pt idx="4">
                  <c:v>4.2849315068493148</c:v>
                </c:pt>
                <c:pt idx="5">
                  <c:v>4.5945205479452058</c:v>
                </c:pt>
                <c:pt idx="6">
                  <c:v>7.4547945205479449</c:v>
                </c:pt>
                <c:pt idx="7">
                  <c:v>7.8739726027397259</c:v>
                </c:pt>
                <c:pt idx="8">
                  <c:v>9.6356164383561644</c:v>
                </c:pt>
                <c:pt idx="9">
                  <c:v>10.019178082191781</c:v>
                </c:pt>
                <c:pt idx="10">
                  <c:v>2.043835616438356</c:v>
                </c:pt>
                <c:pt idx="11">
                  <c:v>4.9808219178082194</c:v>
                </c:pt>
                <c:pt idx="12">
                  <c:v>2.1041095890410957</c:v>
                </c:pt>
                <c:pt idx="13">
                  <c:v>4.8465753424657532</c:v>
                </c:pt>
                <c:pt idx="14">
                  <c:v>2.989041095890411</c:v>
                </c:pt>
                <c:pt idx="15">
                  <c:v>2.0465753424657533</c:v>
                </c:pt>
                <c:pt idx="16">
                  <c:v>6.978082191780822</c:v>
                </c:pt>
                <c:pt idx="17">
                  <c:v>2.547945205479452</c:v>
                </c:pt>
                <c:pt idx="18">
                  <c:v>2.967123287671233</c:v>
                </c:pt>
                <c:pt idx="19">
                  <c:v>5.021917808219178</c:v>
                </c:pt>
                <c:pt idx="20">
                  <c:v>1.2547945205479452</c:v>
                </c:pt>
                <c:pt idx="21" formatCode="0.00000">
                  <c:v>2.0410958904109591</c:v>
                </c:pt>
                <c:pt idx="22" formatCode="0.00000">
                  <c:v>4.7835616438356166</c:v>
                </c:pt>
                <c:pt idx="23" formatCode="General">
                  <c:v>4.8794520547945206</c:v>
                </c:pt>
                <c:pt idx="24" formatCode="General">
                  <c:v>2.4493150684931506</c:v>
                </c:pt>
                <c:pt idx="25" formatCode="General">
                  <c:v>4.8849315068493153</c:v>
                </c:pt>
                <c:pt idx="26" formatCode="General">
                  <c:v>2.8301369863013699</c:v>
                </c:pt>
                <c:pt idx="27" formatCode="General">
                  <c:v>1.7205479452054795</c:v>
                </c:pt>
                <c:pt idx="28" formatCode="General">
                  <c:v>1.4684931506849315</c:v>
                </c:pt>
                <c:pt idx="29" formatCode="General">
                  <c:v>3.4794520547945207</c:v>
                </c:pt>
                <c:pt idx="30" formatCode="General">
                  <c:v>4.9397260273972599</c:v>
                </c:pt>
                <c:pt idx="32" formatCode="General">
                  <c:v>2.56986301369863</c:v>
                </c:pt>
                <c:pt idx="33" formatCode="General">
                  <c:v>3.2493150684931509</c:v>
                </c:pt>
              </c:numCache>
            </c:numRef>
          </c:xVal>
          <c:yVal>
            <c:numRef>
              <c:f>'[MarketWeekly_04152013 (3).xls]Eurobonds'!$AN$152:$AN$185</c:f>
              <c:numCache>
                <c:formatCode>General</c:formatCode>
                <c:ptCount val="34"/>
                <c:pt idx="31" formatCode="0.00">
                  <c:v>0</c:v>
                </c:pt>
                <c:pt idx="32">
                  <c:v>8.9310000000000009</c:v>
                </c:pt>
                <c:pt idx="33">
                  <c:v>9.8659999999999997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2030720"/>
        <c:axId val="32032256"/>
      </c:scatterChart>
      <c:valAx>
        <c:axId val="32030720"/>
        <c:scaling>
          <c:orientation val="minMax"/>
          <c:max val="10.199999999999999"/>
          <c:min val="0"/>
        </c:scaling>
        <c:delete val="0"/>
        <c:axPos val="b"/>
        <c:numFmt formatCode="0&quot;Y&quot;" sourceLinked="0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uk-UA"/>
          </a:p>
        </c:txPr>
        <c:crossAx val="32032256"/>
        <c:crosses val="autoZero"/>
        <c:crossBetween val="midCat"/>
      </c:valAx>
      <c:valAx>
        <c:axId val="32032256"/>
        <c:scaling>
          <c:orientation val="minMax"/>
          <c:max val="12"/>
          <c:min val="3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&quot;%&quot;" sourceLinked="0"/>
        <c:majorTickMark val="out"/>
        <c:minorTickMark val="none"/>
        <c:tickLblPos val="nextTo"/>
        <c:spPr>
          <a:ln>
            <a:noFill/>
          </a:ln>
        </c:spPr>
        <c:txPr>
          <a:bodyPr rot="0" vert="horz"/>
          <a:lstStyle/>
          <a:p>
            <a:pPr>
              <a:defRPr/>
            </a:pPr>
            <a:endParaRPr lang="uk-UA"/>
          </a:p>
        </c:txPr>
        <c:crossAx val="32030720"/>
        <c:crosses val="autoZero"/>
        <c:crossBetween val="midCat"/>
      </c:valAx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uk-UA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0.29079</cdr:x>
      <cdr:y>0.77587</cdr:y>
    </cdr:from>
    <cdr:to>
      <cdr:x>0.50832</cdr:x>
      <cdr:y>0.89018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57999" y="3297238"/>
          <a:ext cx="941066" cy="4857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100" dirty="0" smtClean="0"/>
            <a:t>-7.1% ВВП</a:t>
          </a:r>
          <a:endParaRPr lang="uk-UA" sz="1100" dirty="0"/>
        </a:p>
      </cdr:txBody>
    </cdr:sp>
  </cdr:relSizeAnchor>
  <cdr:relSizeAnchor xmlns:cdr="http://schemas.openxmlformats.org/drawingml/2006/chartDrawing">
    <cdr:from>
      <cdr:x>0.80185</cdr:x>
      <cdr:y>0.87075</cdr:y>
    </cdr:from>
    <cdr:to>
      <cdr:x>1</cdr:x>
      <cdr:y>0.98506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468914" y="3700463"/>
          <a:ext cx="857250" cy="4857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100" dirty="0" smtClean="0"/>
            <a:t>-8.2% ВВП</a:t>
          </a:r>
          <a:endParaRPr lang="uk-UA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183" y="0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828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183" y="9444828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D239B75E-1B87-4A55-99C8-4E88FFD9E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5535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183" y="0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84800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4" y="4725595"/>
            <a:ext cx="5445126" cy="4472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828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183" y="9444828"/>
            <a:ext cx="2949841" cy="49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81" tIns="45688" rIns="91381" bIns="45688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3973055-0124-483C-9EA6-46DA2A65D9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7937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14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29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44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59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739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86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33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82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12788" y="746125"/>
            <a:ext cx="5384800" cy="3729038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4375" y="746125"/>
            <a:ext cx="5383213" cy="3729038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E597FB-1311-4F16-8026-69C3B621AC23}" type="slidenum">
              <a:rPr lang="ru-RU" smtClean="0">
                <a:latin typeface="Arial" pitchFamily="34" charset="0"/>
              </a:rPr>
              <a:pPr/>
              <a:t>5</a:t>
            </a:fld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4375" y="746125"/>
            <a:ext cx="5383213" cy="3729038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E597FB-1311-4F16-8026-69C3B621AC23}" type="slidenum">
              <a:rPr lang="ru-RU" smtClean="0">
                <a:latin typeface="Arial" pitchFamily="34" charset="0"/>
              </a:rPr>
              <a:pPr/>
              <a:t>15</a:t>
            </a:fld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7"/>
          <p:cNvSpPr>
            <a:spLocks noChangeShapeType="1"/>
          </p:cNvSpPr>
          <p:nvPr/>
        </p:nvSpPr>
        <p:spPr bwMode="auto">
          <a:xfrm flipH="1">
            <a:off x="552457" y="2"/>
            <a:ext cx="9525" cy="6859588"/>
          </a:xfrm>
          <a:prstGeom prst="line">
            <a:avLst/>
          </a:prstGeom>
          <a:noFill/>
          <a:ln w="6350">
            <a:solidFill>
              <a:srgbClr val="3A6E8F"/>
            </a:solidFill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3" name="AutoShape 8"/>
          <p:cNvSpPr>
            <a:spLocks noChangeArrowheads="1"/>
          </p:cNvSpPr>
          <p:nvPr/>
        </p:nvSpPr>
        <p:spPr bwMode="auto">
          <a:xfrm>
            <a:off x="596901" y="2500546"/>
            <a:ext cx="9309100" cy="276989"/>
          </a:xfrm>
          <a:prstGeom prst="roundRect">
            <a:avLst>
              <a:gd name="adj" fmla="val 0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</p:spPr>
        <p:txBody>
          <a:bodyPr lIns="91429" tIns="45715" rIns="91429" bIns="45715" anchor="ctr">
            <a:spAutoFit/>
          </a:bodyPr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4" name="Text Box 5"/>
          <p:cNvSpPr txBox="1">
            <a:spLocks noChangeArrowheads="1"/>
          </p:cNvSpPr>
          <p:nvPr userDrawn="1"/>
        </p:nvSpPr>
        <p:spPr bwMode="auto">
          <a:xfrm rot="10800000">
            <a:off x="205147" y="1132154"/>
            <a:ext cx="323143" cy="50525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eaVert" lIns="91429" tIns="45715" rIns="91429" bIns="4571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00" dirty="0">
                <a:solidFill>
                  <a:srgbClr val="808284"/>
                </a:solidFill>
              </a:rPr>
              <a:t>С Т Р О Г О    К О Н Ф И Д Е Н Ц И А Л Ь Н О</a:t>
            </a:r>
          </a:p>
        </p:txBody>
      </p:sp>
      <p:pic>
        <p:nvPicPr>
          <p:cNvPr id="5" name="Picture 1" descr="C:\Documents and Settings\og.OFFICE\Мои документы\GORDY\Concorde Logo\logo_concorde_capital_no_sl.jpg"/>
          <p:cNvPicPr>
            <a:picLocks noChangeAspect="1" noChangeArrowheads="1"/>
          </p:cNvPicPr>
          <p:nvPr userDrawn="1"/>
        </p:nvPicPr>
        <p:blipFill>
          <a:blip r:embed="rId2" cstate="print"/>
          <a:srcRect l="8202" t="16162" b="15013"/>
          <a:stretch>
            <a:fillRect/>
          </a:stretch>
        </p:blipFill>
        <p:spPr bwMode="auto">
          <a:xfrm>
            <a:off x="657230" y="6283194"/>
            <a:ext cx="2085975" cy="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1" y="6268905"/>
            <a:ext cx="1143000" cy="590686"/>
          </a:xfrm>
          <a:prstGeom prst="roundRect">
            <a:avLst>
              <a:gd name="adj" fmla="val 50000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0" y="163551"/>
            <a:ext cx="9782175" cy="417609"/>
          </a:xfrm>
          <a:prstGeom prst="roundRect">
            <a:avLst>
              <a:gd name="adj" fmla="val 0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552450" y="152437"/>
            <a:ext cx="0" cy="6707153"/>
          </a:xfrm>
          <a:prstGeom prst="line">
            <a:avLst/>
          </a:prstGeom>
          <a:noFill/>
          <a:ln w="6350">
            <a:solidFill>
              <a:srgbClr val="3A6E8F"/>
            </a:solidFill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>
            <a:off x="822325" y="6275253"/>
            <a:ext cx="8940800" cy="0"/>
          </a:xfrm>
          <a:prstGeom prst="line">
            <a:avLst/>
          </a:prstGeom>
          <a:noFill/>
          <a:ln w="9525">
            <a:solidFill>
              <a:srgbClr val="DDDDDD"/>
            </a:solidFill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" y="6268903"/>
            <a:ext cx="371475" cy="593863"/>
          </a:xfrm>
          <a:prstGeom prst="rect">
            <a:avLst/>
          </a:prstGeom>
          <a:solidFill>
            <a:srgbClr val="EAEAEA"/>
          </a:solidFill>
          <a:ln w="9525" algn="ctr">
            <a:noFill/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9763126" y="5868762"/>
            <a:ext cx="133350" cy="98130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10" name="Line 29"/>
          <p:cNvSpPr>
            <a:spLocks noChangeShapeType="1"/>
          </p:cNvSpPr>
          <p:nvPr/>
        </p:nvSpPr>
        <p:spPr bwMode="auto">
          <a:xfrm>
            <a:off x="1" y="647850"/>
            <a:ext cx="9763125" cy="0"/>
          </a:xfrm>
          <a:prstGeom prst="line">
            <a:avLst/>
          </a:prstGeom>
          <a:noFill/>
          <a:ln w="38100">
            <a:solidFill>
              <a:srgbClr val="40697D"/>
            </a:solidFill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Text Box 5"/>
          <p:cNvSpPr txBox="1">
            <a:spLocks noChangeArrowheads="1"/>
          </p:cNvSpPr>
          <p:nvPr userDrawn="1"/>
        </p:nvSpPr>
        <p:spPr bwMode="auto">
          <a:xfrm rot="10800000">
            <a:off x="205147" y="1132154"/>
            <a:ext cx="323143" cy="50525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eaVert" lIns="91429" tIns="45715" rIns="91429" bIns="4571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00" dirty="0">
                <a:solidFill>
                  <a:srgbClr val="808284"/>
                </a:solidFill>
              </a:rPr>
              <a:t>С Т Р О Г О    К О Н Ф И Д Е Н Ц И А Л Ь Н О</a:t>
            </a:r>
          </a:p>
        </p:txBody>
      </p:sp>
      <p:pic>
        <p:nvPicPr>
          <p:cNvPr id="12" name="Picture 1" descr="C:\Documents and Settings\og.OFFICE\Мои документы\GORDY\Concorde Logo\logo_concorde_capital_no_sl.jpg"/>
          <p:cNvPicPr>
            <a:picLocks noChangeAspect="1" noChangeArrowheads="1"/>
          </p:cNvPicPr>
          <p:nvPr userDrawn="1"/>
        </p:nvPicPr>
        <p:blipFill>
          <a:blip r:embed="rId2" cstate="print"/>
          <a:srcRect l="8202" t="16162" r="7787" b="15013"/>
          <a:stretch>
            <a:fillRect/>
          </a:stretch>
        </p:blipFill>
        <p:spPr bwMode="auto">
          <a:xfrm>
            <a:off x="8351845" y="6354647"/>
            <a:ext cx="1444625" cy="408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2148" y="148313"/>
            <a:ext cx="9050029" cy="4573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575"/>
            <a:ext cx="8915400" cy="4527011"/>
          </a:xfrm>
          <a:prstGeom prst="rect">
            <a:avLst/>
          </a:prstGeom>
        </p:spPr>
        <p:txBody>
          <a:bodyPr lIns="91429" tIns="45715" rIns="91429" bIns="4571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13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9AF8F-B0D8-436D-8286-8305B99200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483D9-CAFD-47EC-B1FB-759010A1D4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3"/>
          <p:cNvSpPr>
            <a:spLocks noChangeArrowheads="1"/>
          </p:cNvSpPr>
          <p:nvPr/>
        </p:nvSpPr>
        <p:spPr bwMode="auto">
          <a:xfrm>
            <a:off x="1" y="6268905"/>
            <a:ext cx="1143000" cy="590686"/>
          </a:xfrm>
          <a:prstGeom prst="roundRect">
            <a:avLst>
              <a:gd name="adj" fmla="val 50000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69222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3403" y="6459449"/>
            <a:ext cx="625476" cy="190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100">
                <a:solidFill>
                  <a:srgbClr val="44697D"/>
                </a:solidFill>
              </a:defRPr>
            </a:lvl1pPr>
          </a:lstStyle>
          <a:p>
            <a:pPr>
              <a:defRPr/>
            </a:pPr>
            <a:fld id="{DCC8E7CD-CFE3-4237-ABAF-6ECFF29299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92229" name="AutoShape 5"/>
          <p:cNvSpPr>
            <a:spLocks noChangeArrowheads="1"/>
          </p:cNvSpPr>
          <p:nvPr/>
        </p:nvSpPr>
        <p:spPr bwMode="auto">
          <a:xfrm>
            <a:off x="0" y="163551"/>
            <a:ext cx="9782175" cy="417609"/>
          </a:xfrm>
          <a:prstGeom prst="roundRect">
            <a:avLst>
              <a:gd name="adj" fmla="val 0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>
            <a:off x="552450" y="152437"/>
            <a:ext cx="0" cy="6707153"/>
          </a:xfrm>
          <a:prstGeom prst="line">
            <a:avLst/>
          </a:prstGeom>
          <a:noFill/>
          <a:ln w="6350">
            <a:solidFill>
              <a:srgbClr val="3A6E8F"/>
            </a:solidFill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2054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731840" y="134970"/>
            <a:ext cx="9050337" cy="45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title style</a:t>
            </a:r>
          </a:p>
        </p:txBody>
      </p:sp>
      <p:sp>
        <p:nvSpPr>
          <p:cNvPr id="1031" name="Line 10"/>
          <p:cNvSpPr>
            <a:spLocks noChangeShapeType="1"/>
          </p:cNvSpPr>
          <p:nvPr/>
        </p:nvSpPr>
        <p:spPr bwMode="auto">
          <a:xfrm>
            <a:off x="822325" y="6275253"/>
            <a:ext cx="8940800" cy="0"/>
          </a:xfrm>
          <a:prstGeom prst="line">
            <a:avLst/>
          </a:prstGeom>
          <a:noFill/>
          <a:ln w="9525">
            <a:solidFill>
              <a:srgbClr val="DDDDDD"/>
            </a:solidFill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1" y="6268903"/>
            <a:ext cx="371475" cy="593863"/>
          </a:xfrm>
          <a:prstGeom prst="rect">
            <a:avLst/>
          </a:prstGeom>
          <a:solidFill>
            <a:srgbClr val="EAEAEA"/>
          </a:solidFill>
          <a:ln w="9525" algn="ctr">
            <a:noFill/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1033" name="Rectangle 12"/>
          <p:cNvSpPr>
            <a:spLocks noChangeArrowheads="1"/>
          </p:cNvSpPr>
          <p:nvPr/>
        </p:nvSpPr>
        <p:spPr bwMode="auto">
          <a:xfrm>
            <a:off x="9763126" y="5868762"/>
            <a:ext cx="133350" cy="98130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  <a:defRPr/>
            </a:pPr>
            <a:endParaRPr lang="en-US"/>
          </a:p>
        </p:txBody>
      </p:sp>
      <p:sp>
        <p:nvSpPr>
          <p:cNvPr id="1034" name="Line 29"/>
          <p:cNvSpPr>
            <a:spLocks noChangeShapeType="1"/>
          </p:cNvSpPr>
          <p:nvPr/>
        </p:nvSpPr>
        <p:spPr bwMode="auto">
          <a:xfrm>
            <a:off x="1" y="647850"/>
            <a:ext cx="9763125" cy="0"/>
          </a:xfrm>
          <a:prstGeom prst="line">
            <a:avLst/>
          </a:prstGeom>
          <a:noFill/>
          <a:ln w="38100">
            <a:solidFill>
              <a:srgbClr val="40697D"/>
            </a:solidFill>
            <a:round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1035" name="Text Box 5"/>
          <p:cNvSpPr txBox="1">
            <a:spLocks noChangeArrowheads="1"/>
          </p:cNvSpPr>
          <p:nvPr/>
        </p:nvSpPr>
        <p:spPr bwMode="auto">
          <a:xfrm rot="10800000">
            <a:off x="205147" y="1132154"/>
            <a:ext cx="323143" cy="50525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eaVert" lIns="91429" tIns="45715" rIns="91429" bIns="4571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00" dirty="0">
                <a:solidFill>
                  <a:srgbClr val="808284"/>
                </a:solidFill>
              </a:rPr>
              <a:t>С Т Р О Г О    К О Н Ф И Д Е Н Ц И А Л Ь Н О</a:t>
            </a:r>
          </a:p>
        </p:txBody>
      </p:sp>
      <p:pic>
        <p:nvPicPr>
          <p:cNvPr id="2060" name="Picture 1" descr="C:\Documents and Settings\og.OFFICE\Мои документы\GORDY\Concorde Logo\logo_concorde_capital_no_sl.jpg"/>
          <p:cNvPicPr>
            <a:picLocks noChangeAspect="1" noChangeArrowheads="1"/>
          </p:cNvPicPr>
          <p:nvPr/>
        </p:nvPicPr>
        <p:blipFill>
          <a:blip r:embed="rId5" cstate="print"/>
          <a:srcRect l="8202" t="16162" r="7787" b="15013"/>
          <a:stretch>
            <a:fillRect/>
          </a:stretch>
        </p:blipFill>
        <p:spPr bwMode="auto">
          <a:xfrm>
            <a:off x="8351845" y="6354647"/>
            <a:ext cx="1444625" cy="408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76" r:id="rId1"/>
    <p:sldLayoutId id="2147484077" r:id="rId2"/>
    <p:sldLayoutId id="2147484075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marL="52382" indent="-52382"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bg1"/>
          </a:solidFill>
          <a:latin typeface="+mj-lt"/>
          <a:ea typeface="+mj-ea"/>
          <a:cs typeface="+mj-cs"/>
        </a:defRPr>
      </a:lvl1pPr>
      <a:lvl2pPr marL="52382" indent="-52382"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marL="52382" indent="-52382"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marL="52382" indent="-52382"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marL="52382" indent="-52382"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509530" algn="l" rtl="0" fontAlgn="base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66677" algn="l" rtl="0" fontAlgn="base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423824" algn="l" rtl="0" fontAlgn="base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80973" algn="l" rtl="0" fontAlgn="base">
        <a:spcBef>
          <a:spcPct val="0"/>
        </a:spcBef>
        <a:spcAft>
          <a:spcPct val="0"/>
        </a:spcAft>
        <a:defRPr sz="16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234923" indent="-234923" algn="l" rtl="0" eaLnBrk="0" fontAlgn="base" hangingPunct="0">
        <a:spcBef>
          <a:spcPct val="20000"/>
        </a:spcBef>
        <a:spcAft>
          <a:spcPct val="0"/>
        </a:spcAft>
        <a:buClr>
          <a:srgbClr val="3A6E8F"/>
        </a:buClr>
        <a:buFont typeface="Wingdings" pitchFamily="2" charset="2"/>
        <a:buChar char="§"/>
        <a:defRPr sz="1300">
          <a:solidFill>
            <a:schemeClr val="tx1"/>
          </a:solidFill>
          <a:latin typeface="+mn-lt"/>
          <a:ea typeface="+mn-ea"/>
          <a:cs typeface="+mn-cs"/>
        </a:defRPr>
      </a:lvl1pPr>
      <a:lvl2pPr marL="692071" indent="-234923" algn="l" rtl="0" eaLnBrk="0" fontAlgn="base" hangingPunct="0">
        <a:spcBef>
          <a:spcPct val="20000"/>
        </a:spcBef>
        <a:spcAft>
          <a:spcPct val="0"/>
        </a:spcAft>
        <a:buClr>
          <a:srgbClr val="3A6E8F"/>
        </a:buClr>
        <a:buFont typeface="Arial" pitchFamily="34" charset="0"/>
        <a:buChar char="–"/>
        <a:defRPr sz="1100">
          <a:solidFill>
            <a:schemeClr val="tx1"/>
          </a:solidFill>
          <a:latin typeface="+mn-lt"/>
        </a:defRPr>
      </a:lvl2pPr>
      <a:lvl3pPr marL="1142869" indent="-228574" algn="l" rtl="0" eaLnBrk="0" fontAlgn="base" hangingPunct="0">
        <a:spcBef>
          <a:spcPct val="20000"/>
        </a:spcBef>
        <a:spcAft>
          <a:spcPct val="0"/>
        </a:spcAft>
        <a:buClr>
          <a:srgbClr val="3A6E8F"/>
        </a:buClr>
        <a:buFont typeface="Wingdings" pitchFamily="2" charset="2"/>
        <a:buChar char="Ø"/>
        <a:defRPr sz="1100">
          <a:solidFill>
            <a:schemeClr val="tx1"/>
          </a:solidFill>
          <a:latin typeface="+mn-lt"/>
        </a:defRPr>
      </a:lvl3pPr>
      <a:lvl4pPr marL="1600017" indent="-228574" algn="l" rtl="0" eaLnBrk="0" fontAlgn="base" hangingPunct="0">
        <a:spcBef>
          <a:spcPct val="20000"/>
        </a:spcBef>
        <a:spcAft>
          <a:spcPct val="0"/>
        </a:spcAft>
        <a:buClr>
          <a:srgbClr val="3A6E8F"/>
        </a:buClr>
        <a:buFont typeface="Wingdings" pitchFamily="2" charset="2"/>
        <a:buChar char="v"/>
        <a:defRPr sz="1100">
          <a:solidFill>
            <a:schemeClr val="tx1"/>
          </a:solidFill>
          <a:latin typeface="+mn-lt"/>
        </a:defRPr>
      </a:lvl4pPr>
      <a:lvl5pPr marL="2057164" indent="-228574" algn="l" rtl="0" eaLnBrk="0" fontAlgn="base" hangingPunct="0">
        <a:spcBef>
          <a:spcPct val="20000"/>
        </a:spcBef>
        <a:spcAft>
          <a:spcPct val="0"/>
        </a:spcAft>
        <a:buClr>
          <a:srgbClr val="3A6E8F"/>
        </a:buClr>
        <a:buFont typeface="Arial" pitchFamily="34" charset="0"/>
        <a:buChar char="»"/>
        <a:defRPr sz="1100">
          <a:solidFill>
            <a:schemeClr val="tx1"/>
          </a:solidFill>
          <a:latin typeface="+mn-lt"/>
        </a:defRPr>
      </a:lvl5pPr>
      <a:lvl6pPr marL="2514312" indent="-228574" algn="l" rtl="0" fontAlgn="base">
        <a:spcBef>
          <a:spcPct val="20000"/>
        </a:spcBef>
        <a:spcAft>
          <a:spcPct val="0"/>
        </a:spcAft>
        <a:buClr>
          <a:srgbClr val="3A6E8F"/>
        </a:buClr>
        <a:buFont typeface="Arial" charset="0"/>
        <a:buChar char="»"/>
        <a:defRPr sz="1100">
          <a:solidFill>
            <a:schemeClr val="tx1"/>
          </a:solidFill>
          <a:latin typeface="+mn-lt"/>
        </a:defRPr>
      </a:lvl6pPr>
      <a:lvl7pPr marL="2971460" indent="-228574" algn="l" rtl="0" fontAlgn="base">
        <a:spcBef>
          <a:spcPct val="20000"/>
        </a:spcBef>
        <a:spcAft>
          <a:spcPct val="0"/>
        </a:spcAft>
        <a:buClr>
          <a:srgbClr val="3A6E8F"/>
        </a:buClr>
        <a:buFont typeface="Arial" charset="0"/>
        <a:buChar char="»"/>
        <a:defRPr sz="1100">
          <a:solidFill>
            <a:schemeClr val="tx1"/>
          </a:solidFill>
          <a:latin typeface="+mn-lt"/>
        </a:defRPr>
      </a:lvl7pPr>
      <a:lvl8pPr marL="3428607" indent="-228574" algn="l" rtl="0" fontAlgn="base">
        <a:spcBef>
          <a:spcPct val="20000"/>
        </a:spcBef>
        <a:spcAft>
          <a:spcPct val="0"/>
        </a:spcAft>
        <a:buClr>
          <a:srgbClr val="3A6E8F"/>
        </a:buClr>
        <a:buFont typeface="Arial" charset="0"/>
        <a:buChar char="»"/>
        <a:defRPr sz="1100">
          <a:solidFill>
            <a:schemeClr val="tx1"/>
          </a:solidFill>
          <a:latin typeface="+mn-lt"/>
        </a:defRPr>
      </a:lvl8pPr>
      <a:lvl9pPr marL="3885755" indent="-228574" algn="l" rtl="0" fontAlgn="base">
        <a:spcBef>
          <a:spcPct val="20000"/>
        </a:spcBef>
        <a:spcAft>
          <a:spcPct val="0"/>
        </a:spcAft>
        <a:buClr>
          <a:srgbClr val="3A6E8F"/>
        </a:buClr>
        <a:buFont typeface="Arial" charset="0"/>
        <a:buChar char="»"/>
        <a:defRPr sz="11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7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3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0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39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6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3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2" algn="l" defTabSz="91429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hyperlink" Target="mailto:im@concorde.com.u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4"/>
          <p:cNvSpPr>
            <a:spLocks noChangeArrowheads="1"/>
          </p:cNvSpPr>
          <p:nvPr/>
        </p:nvSpPr>
        <p:spPr bwMode="auto">
          <a:xfrm>
            <a:off x="5243521" y="6316537"/>
            <a:ext cx="4371975" cy="5335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1429" tIns="45715" rIns="0" bIns="45715" anchor="ctr"/>
          <a:lstStyle/>
          <a:p>
            <a:pPr marL="222224" indent="-222224" algn="r">
              <a:buClr>
                <a:srgbClr val="356E8F"/>
              </a:buClr>
            </a:pPr>
            <a:r>
              <a:rPr lang="ru-RU" dirty="0" smtClean="0">
                <a:solidFill>
                  <a:srgbClr val="44697D"/>
                </a:solidFill>
              </a:rPr>
              <a:t>Апрель </a:t>
            </a:r>
            <a:r>
              <a:rPr lang="uk-UA" dirty="0" smtClean="0">
                <a:solidFill>
                  <a:srgbClr val="44697D"/>
                </a:solidFill>
              </a:rPr>
              <a:t>2013</a:t>
            </a:r>
            <a:endParaRPr lang="uk-UA" dirty="0">
              <a:solidFill>
                <a:srgbClr val="44697D"/>
              </a:solidFill>
            </a:endParaRPr>
          </a:p>
        </p:txBody>
      </p:sp>
      <p:sp>
        <p:nvSpPr>
          <p:cNvPr id="6147" name="Rectangle 13"/>
          <p:cNvSpPr>
            <a:spLocks noChangeArrowheads="1"/>
          </p:cNvSpPr>
          <p:nvPr/>
        </p:nvSpPr>
        <p:spPr bwMode="auto">
          <a:xfrm>
            <a:off x="0" y="6265727"/>
            <a:ext cx="9906000" cy="5938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</a:pPr>
            <a:endParaRPr lang="en-US" dirty="0"/>
          </a:p>
        </p:txBody>
      </p:sp>
      <p:sp>
        <p:nvSpPr>
          <p:cNvPr id="6148" name="Rectangle 50"/>
          <p:cNvSpPr>
            <a:spLocks noChangeArrowheads="1"/>
          </p:cNvSpPr>
          <p:nvPr/>
        </p:nvSpPr>
        <p:spPr bwMode="auto">
          <a:xfrm>
            <a:off x="442914" y="2858165"/>
            <a:ext cx="9309100" cy="4493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9" tIns="45715" rIns="0" bIns="45715" anchor="ctr"/>
          <a:lstStyle/>
          <a:p>
            <a:pPr marL="234923" indent="-234923" algn="r">
              <a:spcBef>
                <a:spcPct val="20000"/>
              </a:spcBef>
              <a:buClr>
                <a:srgbClr val="3A6E8F"/>
              </a:buClr>
            </a:pPr>
            <a:r>
              <a:rPr lang="ru-RU" sz="2200" b="1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Украина на рынке еврооблигаций</a:t>
            </a:r>
            <a:endParaRPr lang="uk-UA" sz="2200" b="1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203200" y="31750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5243520" y="3649537"/>
            <a:ext cx="4371975" cy="5335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1429" tIns="45715" rIns="0" bIns="45715" anchor="ctr"/>
          <a:lstStyle/>
          <a:p>
            <a:pPr marL="222224" indent="-222224" algn="r">
              <a:buClr>
                <a:srgbClr val="356E8F"/>
              </a:buClr>
            </a:pPr>
            <a:endParaRPr lang="en-US" sz="1400" dirty="0" smtClean="0">
              <a:solidFill>
                <a:srgbClr val="44697D"/>
              </a:solidFill>
            </a:endParaRPr>
          </a:p>
          <a:p>
            <a:pPr marL="222224" indent="-222224" algn="r">
              <a:buClr>
                <a:srgbClr val="356E8F"/>
              </a:buClr>
            </a:pPr>
            <a:r>
              <a:rPr lang="ru-RU" sz="1400" dirty="0" smtClean="0">
                <a:solidFill>
                  <a:srgbClr val="44697D"/>
                </a:solidFill>
              </a:rPr>
              <a:t>Андрей </a:t>
            </a:r>
            <a:r>
              <a:rPr lang="ru-RU" sz="1400" dirty="0" err="1" smtClean="0">
                <a:solidFill>
                  <a:srgbClr val="44697D"/>
                </a:solidFill>
              </a:rPr>
              <a:t>Герус</a:t>
            </a:r>
            <a:r>
              <a:rPr lang="ru-RU" sz="1400" dirty="0" smtClean="0">
                <a:solidFill>
                  <a:srgbClr val="44697D"/>
                </a:solidFill>
              </a:rPr>
              <a:t>, </a:t>
            </a:r>
            <a:r>
              <a:rPr lang="en-US" sz="1400" dirty="0" smtClean="0">
                <a:solidFill>
                  <a:srgbClr val="44697D"/>
                </a:solidFill>
              </a:rPr>
              <a:t>Concorde Capital</a:t>
            </a:r>
            <a:endParaRPr lang="uk-UA" sz="1400" dirty="0">
              <a:solidFill>
                <a:srgbClr val="44697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Новые особенности мировой экономики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3" name="Rectangle 2"/>
          <p:cNvSpPr/>
          <p:nvPr/>
        </p:nvSpPr>
        <p:spPr>
          <a:xfrm>
            <a:off x="1114424" y="2092494"/>
            <a:ext cx="836295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Излишняя ликвидность</a:t>
            </a:r>
          </a:p>
          <a:p>
            <a:endParaRPr lang="ru-RU" sz="1400" dirty="0" smtClean="0">
              <a:solidFill>
                <a:srgbClr val="44697D"/>
              </a:solidFill>
            </a:endParaRPr>
          </a:p>
          <a:p>
            <a:endParaRPr lang="uk-UA" sz="1400" dirty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Завышенные </a:t>
            </a:r>
            <a:r>
              <a:rPr lang="ru-RU" sz="1400" dirty="0">
                <a:solidFill>
                  <a:srgbClr val="44697D"/>
                </a:solidFill>
              </a:rPr>
              <a:t>цены на активы на фоне сравнительно слабой экономической </a:t>
            </a:r>
            <a:r>
              <a:rPr lang="ru-RU" sz="1400" dirty="0" smtClean="0">
                <a:solidFill>
                  <a:srgbClr val="44697D"/>
                </a:solidFill>
              </a:rPr>
              <a:t>активности</a:t>
            </a:r>
          </a:p>
          <a:p>
            <a:endParaRPr lang="ru-RU" sz="1400" dirty="0" smtClean="0">
              <a:solidFill>
                <a:srgbClr val="44697D"/>
              </a:solidFill>
            </a:endParaRPr>
          </a:p>
          <a:p>
            <a:endParaRPr lang="uk-UA" sz="1400" dirty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Усиление конкуренции и «валютные войны»</a:t>
            </a:r>
            <a:endParaRPr lang="uk-UA" sz="1400" dirty="0">
              <a:solidFill>
                <a:srgbClr val="44697D"/>
              </a:solidFill>
            </a:endParaRPr>
          </a:p>
          <a:p>
            <a:endParaRPr lang="ru-RU" sz="1400" dirty="0" smtClean="0">
              <a:solidFill>
                <a:srgbClr val="44697D"/>
              </a:solidFill>
            </a:endParaRPr>
          </a:p>
          <a:p>
            <a:endParaRPr lang="ru-RU" sz="1400" dirty="0" smtClean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Смещение </a:t>
            </a:r>
            <a:r>
              <a:rPr lang="ru-RU" sz="1400" dirty="0">
                <a:solidFill>
                  <a:srgbClr val="44697D"/>
                </a:solidFill>
              </a:rPr>
              <a:t>экономического </a:t>
            </a:r>
            <a:r>
              <a:rPr lang="ru-RU" sz="1400" dirty="0" smtClean="0">
                <a:solidFill>
                  <a:srgbClr val="44697D"/>
                </a:solidFill>
              </a:rPr>
              <a:t>центра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61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Политика дешевых денег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897688" y="885052"/>
            <a:ext cx="31758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Монетарная база США, </a:t>
            </a:r>
            <a:r>
              <a:rPr lang="en-US" sz="1400" dirty="0" smtClean="0">
                <a:solidFill>
                  <a:srgbClr val="44697D"/>
                </a:solidFill>
              </a:rPr>
              <a:t>$ </a:t>
            </a:r>
            <a:r>
              <a:rPr lang="ru-RU" sz="1400" dirty="0" smtClean="0">
                <a:solidFill>
                  <a:srgbClr val="44697D"/>
                </a:solidFill>
              </a:rPr>
              <a:t>млрд.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6738" y="5638027"/>
            <a:ext cx="338746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Источник: Федеральный резервный банк США</a:t>
            </a:r>
            <a:endParaRPr lang="uk-UA" sz="1000" i="1" dirty="0">
              <a:solidFill>
                <a:srgbClr val="44697D"/>
              </a:solidFill>
            </a:endParaRPr>
          </a:p>
        </p:txBody>
      </p:sp>
      <p:graphicFrame>
        <p:nvGraphicFramePr>
          <p:cNvPr id="7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2253384"/>
              </p:ext>
            </p:extLst>
          </p:nvPr>
        </p:nvGraphicFramePr>
        <p:xfrm>
          <a:off x="916738" y="1333499"/>
          <a:ext cx="8671762" cy="4178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08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24" y="148313"/>
            <a:ext cx="9050029" cy="457306"/>
          </a:xfrm>
        </p:spPr>
        <p:txBody>
          <a:bodyPr/>
          <a:lstStyle/>
          <a:p>
            <a:r>
              <a:rPr lang="ru-RU" sz="2000" dirty="0">
                <a:solidFill>
                  <a:srgbClr val="44697D"/>
                </a:solidFill>
              </a:rPr>
              <a:t>Ожидания на 2013 год</a:t>
            </a:r>
            <a:r>
              <a:rPr lang="ru-RU" sz="2000" dirty="0" smtClean="0">
                <a:solidFill>
                  <a:srgbClr val="44697D"/>
                </a:solidFill>
              </a:rPr>
              <a:t>:</a:t>
            </a:r>
            <a:r>
              <a:rPr lang="en-US" sz="2000" dirty="0" smtClean="0">
                <a:solidFill>
                  <a:srgbClr val="44697D"/>
                </a:solidFill>
              </a:rPr>
              <a:t> </a:t>
            </a:r>
            <a:r>
              <a:rPr lang="ru-RU" sz="2000" dirty="0" smtClean="0">
                <a:solidFill>
                  <a:srgbClr val="44697D"/>
                </a:solidFill>
              </a:rPr>
              <a:t>без улучшений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7" name="Rectangle 6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6738" y="5638027"/>
            <a:ext cx="29097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Источник: </a:t>
            </a:r>
            <a:r>
              <a:rPr lang="ru-RU" sz="1000" i="1" dirty="0">
                <a:solidFill>
                  <a:srgbClr val="44697D"/>
                </a:solidFill>
              </a:rPr>
              <a:t>Соответствующие </a:t>
            </a:r>
            <a:r>
              <a:rPr lang="ru-RU" sz="1000" i="1" dirty="0" smtClean="0">
                <a:solidFill>
                  <a:srgbClr val="44697D"/>
                </a:solidFill>
              </a:rPr>
              <a:t>институции</a:t>
            </a:r>
            <a:endParaRPr lang="uk-UA" sz="1000" i="1" dirty="0">
              <a:solidFill>
                <a:srgbClr val="44697D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97688" y="885052"/>
            <a:ext cx="49407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44697D"/>
                </a:solidFill>
              </a:rPr>
              <a:t>Оценки роста моровой экономики на 2012-2013 </a:t>
            </a:r>
            <a:r>
              <a:rPr lang="ru-RU" sz="1400" dirty="0" err="1">
                <a:solidFill>
                  <a:srgbClr val="44697D"/>
                </a:solidFill>
              </a:rPr>
              <a:t>гг</a:t>
            </a:r>
            <a:endParaRPr lang="uk-UA" sz="1400" dirty="0">
              <a:solidFill>
                <a:srgbClr val="44697D"/>
              </a:solidFill>
            </a:endParaRPr>
          </a:p>
        </p:txBody>
      </p:sp>
      <p:graphicFrame>
        <p:nvGraphicFramePr>
          <p:cNvPr id="10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2186729"/>
              </p:ext>
            </p:extLst>
          </p:nvPr>
        </p:nvGraphicFramePr>
        <p:xfrm>
          <a:off x="916738" y="1333501"/>
          <a:ext cx="8151061" cy="4304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8015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BCBA88C-5A6F-4323-9DDA-97748BD7F0B0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9617" y="1857807"/>
            <a:ext cx="9034460" cy="859039"/>
          </a:xfrm>
          <a:solidFill>
            <a:srgbClr val="FFFFFF"/>
          </a:solidFill>
          <a:ln algn="ctr">
            <a:miter lim="800000"/>
            <a:headEnd/>
            <a:tailEnd/>
          </a:ln>
        </p:spPr>
        <p:txBody>
          <a:bodyPr vert="horz" wrap="square" lIns="91429" tIns="45715" rIns="91429" bIns="45715" numCol="1" anchor="b" anchorCtr="0" compatLnSpc="1">
            <a:prstTxWarp prst="textNoShape">
              <a:avLst/>
            </a:prstTxWarp>
          </a:bodyPr>
          <a:lstStyle/>
          <a:p>
            <a:pPr algn="r" eaLnBrk="1" hangingPunct="1">
              <a:buNone/>
            </a:pP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Украина - отдельная жизнь</a:t>
            </a:r>
            <a:endParaRPr lang="uk-UA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676276" y="2762891"/>
            <a:ext cx="9067800" cy="117503"/>
          </a:xfrm>
          <a:prstGeom prst="rect">
            <a:avLst/>
          </a:prstGeom>
          <a:solidFill>
            <a:srgbClr val="44697D"/>
          </a:solidFill>
          <a:ln w="9525" algn="ctr">
            <a:solidFill>
              <a:srgbClr val="44697D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</a:pPr>
            <a:endParaRPr lang="en-US"/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9763126" y="5878287"/>
            <a:ext cx="133350" cy="98130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</a:pPr>
            <a:endParaRPr lang="en-US"/>
          </a:p>
        </p:txBody>
      </p:sp>
      <p:sp>
        <p:nvSpPr>
          <p:cNvPr id="8198" name="Text Box 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-23812" y="12706"/>
            <a:ext cx="200026" cy="27698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pPr marL="274606" indent="-222224" algn="ctr">
              <a:buClr>
                <a:srgbClr val="356E8F"/>
              </a:buClr>
            </a:pPr>
            <a:endParaRPr lang="en-GB" dirty="0"/>
          </a:p>
        </p:txBody>
      </p:sp>
      <p:sp>
        <p:nvSpPr>
          <p:cNvPr id="7" name="Rectangle 6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89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24" y="148313"/>
            <a:ext cx="9050029" cy="457306"/>
          </a:xfrm>
        </p:spPr>
        <p:txBody>
          <a:bodyPr/>
          <a:lstStyle/>
          <a:p>
            <a:r>
              <a:rPr lang="ru-RU" sz="2000" dirty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Рецессия на фоне глобального роста цен на ресурсы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7" name="Rectangle 6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6738" y="5134652"/>
            <a:ext cx="14157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Источник: </a:t>
            </a:r>
            <a:r>
              <a:rPr lang="ru-RU" sz="1000" i="1" dirty="0" err="1">
                <a:solidFill>
                  <a:srgbClr val="44697D"/>
                </a:solidFill>
              </a:rPr>
              <a:t>Укрстат</a:t>
            </a:r>
            <a:endParaRPr lang="uk-UA" sz="1000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0117281"/>
              </p:ext>
            </p:extLst>
          </p:nvPr>
        </p:nvGraphicFramePr>
        <p:xfrm>
          <a:off x="897688" y="1289843"/>
          <a:ext cx="4283912" cy="3769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Rectangle 19"/>
          <p:cNvSpPr/>
          <p:nvPr/>
        </p:nvSpPr>
        <p:spPr>
          <a:xfrm>
            <a:off x="796088" y="813932"/>
            <a:ext cx="83987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Темпы изменения ВВП Украины</a:t>
            </a:r>
            <a:r>
              <a:rPr lang="en-US" sz="1400" dirty="0" smtClean="0">
                <a:solidFill>
                  <a:srgbClr val="44697D"/>
                </a:solidFill>
              </a:rPr>
              <a:t>                        </a:t>
            </a:r>
            <a:r>
              <a:rPr lang="ru-RU" sz="1400" dirty="0" err="1" smtClean="0">
                <a:solidFill>
                  <a:srgbClr val="44697D"/>
                </a:solidFill>
              </a:rPr>
              <a:t>Промпроизводство</a:t>
            </a:r>
            <a:r>
              <a:rPr lang="ru-RU" sz="1400" dirty="0" smtClean="0">
                <a:solidFill>
                  <a:srgbClr val="44697D"/>
                </a:solidFill>
              </a:rPr>
              <a:t>, изм. г/г</a:t>
            </a:r>
            <a:endParaRPr lang="uk-UA" sz="1400" dirty="0">
              <a:solidFill>
                <a:srgbClr val="44697D"/>
              </a:solidFill>
            </a:endParaRPr>
          </a:p>
        </p:txBody>
      </p:sp>
      <p:graphicFrame>
        <p:nvGraphicFramePr>
          <p:cNvPr id="11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6127479"/>
              </p:ext>
            </p:extLst>
          </p:nvPr>
        </p:nvGraphicFramePr>
        <p:xfrm>
          <a:off x="5378248" y="1493520"/>
          <a:ext cx="4283912" cy="3494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7163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Проблема платёжного баланса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281596"/>
              </p:ext>
            </p:extLst>
          </p:nvPr>
        </p:nvGraphicFramePr>
        <p:xfrm>
          <a:off x="922111" y="1333500"/>
          <a:ext cx="4440464" cy="4219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Rectangle 19"/>
          <p:cNvSpPr/>
          <p:nvPr/>
        </p:nvSpPr>
        <p:spPr>
          <a:xfrm>
            <a:off x="897688" y="885052"/>
            <a:ext cx="864636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12-мес счёт текущих операций, </a:t>
            </a:r>
            <a:r>
              <a:rPr lang="en-US" sz="1400" dirty="0" smtClean="0">
                <a:solidFill>
                  <a:srgbClr val="44697D"/>
                </a:solidFill>
              </a:rPr>
              <a:t>$ </a:t>
            </a:r>
            <a:r>
              <a:rPr lang="ru-RU" sz="1400" dirty="0" smtClean="0">
                <a:solidFill>
                  <a:srgbClr val="44697D"/>
                </a:solidFill>
              </a:rPr>
              <a:t>млрд. </a:t>
            </a:r>
            <a:r>
              <a:rPr lang="en-US" sz="1400" dirty="0">
                <a:solidFill>
                  <a:srgbClr val="44697D"/>
                </a:solidFill>
              </a:rPr>
              <a:t> </a:t>
            </a:r>
            <a:r>
              <a:rPr lang="en-US" sz="1400" dirty="0" smtClean="0">
                <a:solidFill>
                  <a:srgbClr val="44697D"/>
                </a:solidFill>
              </a:rPr>
              <a:t>         </a:t>
            </a:r>
            <a:r>
              <a:rPr lang="ru-RU" sz="1400" dirty="0" smtClean="0">
                <a:solidFill>
                  <a:srgbClr val="44697D"/>
                </a:solidFill>
              </a:rPr>
              <a:t>Резервы НБУ, </a:t>
            </a:r>
            <a:r>
              <a:rPr lang="en-US" sz="1400" dirty="0" smtClean="0">
                <a:solidFill>
                  <a:srgbClr val="44697D"/>
                </a:solidFill>
              </a:rPr>
              <a:t>$ </a:t>
            </a:r>
            <a:r>
              <a:rPr lang="ru-RU" sz="1400" dirty="0" smtClean="0">
                <a:solidFill>
                  <a:srgbClr val="44697D"/>
                </a:solidFill>
              </a:rPr>
              <a:t>млрд. 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16738" y="5638027"/>
            <a:ext cx="11721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Источник: НБУ</a:t>
            </a:r>
            <a:endParaRPr lang="uk-UA" sz="1000" i="1" dirty="0">
              <a:solidFill>
                <a:srgbClr val="44697D"/>
              </a:solidFill>
            </a:endParaRPr>
          </a:p>
        </p:txBody>
      </p:sp>
      <p:graphicFrame>
        <p:nvGraphicFramePr>
          <p:cNvPr id="2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8073465"/>
              </p:ext>
            </p:extLst>
          </p:nvPr>
        </p:nvGraphicFramePr>
        <p:xfrm>
          <a:off x="5429249" y="1192829"/>
          <a:ext cx="3914775" cy="4691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44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Перспективы на 2013 год: макропоказатели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512247"/>
              </p:ext>
            </p:extLst>
          </p:nvPr>
        </p:nvGraphicFramePr>
        <p:xfrm>
          <a:off x="996632" y="1244600"/>
          <a:ext cx="8160068" cy="43585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53068"/>
                <a:gridCol w="1301750"/>
                <a:gridCol w="1301750"/>
                <a:gridCol w="1301750"/>
                <a:gridCol w="1301750"/>
              </a:tblGrid>
              <a:tr h="6477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Показатель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8C2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Consensus</a:t>
                      </a: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 </a:t>
                      </a: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Economics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8C2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Мировой банк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8C2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Concorde </a:t>
                      </a: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Capital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8C2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CASE </a:t>
                      </a:r>
                      <a:r>
                        <a:rPr lang="ru-RU" sz="1400" b="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Украина</a:t>
                      </a:r>
                      <a:endParaRPr lang="uk-UA" sz="1400" b="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A8C2D0"/>
                    </a:solidFill>
                  </a:tcPr>
                </a:tc>
              </a:tr>
              <a:tr h="30782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Рост реального ВВП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2.2%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2.2%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1.6%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1.4%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0782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 smtClean="0">
                          <a:solidFill>
                            <a:srgbClr val="284C62"/>
                          </a:solidFill>
                          <a:effectLst/>
                        </a:rPr>
                        <a:t>Пром</a:t>
                      </a: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. производство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2.5%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1.5%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1.5%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61564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ИПЦ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5.3%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5.3%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5.1%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07821"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Дефицит </a:t>
                      </a:r>
                      <a:r>
                        <a:rPr lang="ru-RU" sz="1400" b="0" dirty="0" err="1" smtClean="0">
                          <a:solidFill>
                            <a:srgbClr val="284C62"/>
                          </a:solidFill>
                          <a:effectLst/>
                        </a:rPr>
                        <a:t>конс</a:t>
                      </a: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. бюджета, </a:t>
                      </a:r>
                    </a:p>
                    <a:p>
                      <a:pPr marL="0" marR="0" indent="0" algn="l" defTabSz="91429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 от ВВП</a:t>
                      </a:r>
                      <a:endParaRPr lang="uk-UA" sz="1400" b="0" kern="1200" dirty="0" smtClean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-</a:t>
                      </a: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2.9%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-</a:t>
                      </a:r>
                      <a:r>
                        <a:rPr lang="ru-RU" sz="1400" dirty="0" smtClean="0">
                          <a:solidFill>
                            <a:srgbClr val="284C62"/>
                          </a:solidFill>
                          <a:effectLst/>
                        </a:rPr>
                        <a:t>4.0%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-5.0%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82988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Счет текущих </a:t>
                      </a: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операций: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$</a:t>
                      </a:r>
                      <a:r>
                        <a:rPr lang="en-US" sz="1400" b="0" baseline="0" dirty="0" smtClean="0">
                          <a:solidFill>
                            <a:srgbClr val="284C62"/>
                          </a:solidFill>
                          <a:effectLst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млрд.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 от ВВП</a:t>
                      </a:r>
                      <a:endParaRPr lang="uk-UA" sz="1400" b="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8738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400" b="1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-11.5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-14.8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-15.3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07821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284C62"/>
                          </a:solidFill>
                          <a:effectLst/>
                        </a:rPr>
                        <a:t>-</a:t>
                      </a:r>
                      <a:endParaRPr lang="uk-UA" sz="140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-6.6%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-8.2%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-8.5%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61564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UAH/$</a:t>
                      </a:r>
                      <a:r>
                        <a:rPr lang="uk-UA" sz="1400" b="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uk-UA" sz="1400" b="0" baseline="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400" b="0" baseline="0" dirty="0" err="1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конец</a:t>
                      </a:r>
                      <a:r>
                        <a:rPr lang="uk-UA" sz="1400" b="0" baseline="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400" b="0" baseline="0" dirty="0" err="1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года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-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8.7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8.8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9.0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615642">
                <a:tc>
                  <a:txBody>
                    <a:bodyPr/>
                    <a:lstStyle/>
                    <a:p>
                      <a:pPr marL="0" marR="0" indent="0" algn="l" defTabSz="91429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Резервы НБУ,</a:t>
                      </a:r>
                      <a:r>
                        <a:rPr lang="ru-RU" sz="1400" b="0" baseline="0" dirty="0" smtClean="0">
                          <a:solidFill>
                            <a:srgbClr val="284C62"/>
                          </a:solidFill>
                          <a:effectLst/>
                        </a:rPr>
                        <a:t> </a:t>
                      </a:r>
                      <a:r>
                        <a:rPr lang="en-US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$</a:t>
                      </a:r>
                      <a:r>
                        <a:rPr lang="en-US" sz="1400" b="0" baseline="0" dirty="0" smtClean="0">
                          <a:solidFill>
                            <a:srgbClr val="284C62"/>
                          </a:solidFill>
                          <a:effectLst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млрд.</a:t>
                      </a:r>
                      <a:endParaRPr lang="uk-UA" sz="1400" b="0" dirty="0" smtClean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25.9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20.7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kern="1200" dirty="0" smtClean="0">
                          <a:solidFill>
                            <a:srgbClr val="284C6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20.2</a:t>
                      </a:r>
                      <a:endParaRPr lang="uk-UA" sz="1400" kern="1200" dirty="0">
                        <a:solidFill>
                          <a:srgbClr val="284C6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6738" y="5638027"/>
            <a:ext cx="29915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</a:t>
            </a:r>
            <a:r>
              <a:rPr lang="ru-RU" sz="1000" i="1" dirty="0">
                <a:solidFill>
                  <a:srgbClr val="44697D"/>
                </a:solidFill>
              </a:rPr>
              <a:t>и</a:t>
            </a:r>
            <a:r>
              <a:rPr lang="ru-RU" sz="1000" i="1" dirty="0" smtClean="0">
                <a:solidFill>
                  <a:srgbClr val="44697D"/>
                </a:solidFill>
              </a:rPr>
              <a:t>: Соответствующие институции</a:t>
            </a:r>
            <a:endParaRPr lang="uk-UA" sz="1000" i="1" dirty="0">
              <a:solidFill>
                <a:srgbClr val="446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59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340" y="160191"/>
            <a:ext cx="9050029" cy="45730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Новые </a:t>
            </a: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еврооблигации  </a:t>
            </a: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- основной фактор притока валюты в 2013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6738" y="5638027"/>
            <a:ext cx="207941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Источники: НБУ, Госкомстат</a:t>
            </a:r>
            <a:endParaRPr lang="uk-UA" sz="1000" i="1" dirty="0">
              <a:solidFill>
                <a:srgbClr val="44697D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graphicFrame>
        <p:nvGraphicFramePr>
          <p:cNvPr id="11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3258026"/>
              </p:ext>
            </p:extLst>
          </p:nvPr>
        </p:nvGraphicFramePr>
        <p:xfrm>
          <a:off x="916738" y="1132045"/>
          <a:ext cx="7960562" cy="4505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tangle 11"/>
          <p:cNvSpPr/>
          <p:nvPr/>
        </p:nvSpPr>
        <p:spPr>
          <a:xfrm>
            <a:off x="897688" y="885052"/>
            <a:ext cx="48029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Изменение резервов НБУ за 2 мес. 2013, </a:t>
            </a:r>
            <a:r>
              <a:rPr lang="en-US" sz="1400" dirty="0" smtClean="0">
                <a:solidFill>
                  <a:srgbClr val="44697D"/>
                </a:solidFill>
              </a:rPr>
              <a:t>$</a:t>
            </a:r>
            <a:r>
              <a:rPr lang="ru-RU" sz="1400" dirty="0" smtClean="0">
                <a:solidFill>
                  <a:srgbClr val="44697D"/>
                </a:solidFill>
              </a:rPr>
              <a:t> млрд.</a:t>
            </a:r>
            <a:endParaRPr lang="uk-UA" sz="1400" dirty="0">
              <a:solidFill>
                <a:srgbClr val="446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39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Государственные </a:t>
            </a: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еврооблигации </a:t>
            </a: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– источник финансирования внешнего долга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86588" y="885052"/>
            <a:ext cx="54168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Привлечения и погашения внешнего госдолга, </a:t>
            </a:r>
            <a:r>
              <a:rPr lang="en-US" sz="1400" dirty="0" smtClean="0">
                <a:solidFill>
                  <a:srgbClr val="44697D"/>
                </a:solidFill>
              </a:rPr>
              <a:t>$ </a:t>
            </a:r>
            <a:r>
              <a:rPr lang="ru-RU" sz="1400" dirty="0" smtClean="0">
                <a:solidFill>
                  <a:srgbClr val="44697D"/>
                </a:solidFill>
              </a:rPr>
              <a:t>млрд.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6738" y="5638027"/>
            <a:ext cx="23583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Источники: Минфин, Госкомстат</a:t>
            </a:r>
            <a:endParaRPr lang="uk-UA" sz="1000" i="1" dirty="0">
              <a:solidFill>
                <a:srgbClr val="44697D"/>
              </a:solidFill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3835464"/>
              </p:ext>
            </p:extLst>
          </p:nvPr>
        </p:nvGraphicFramePr>
        <p:xfrm>
          <a:off x="989076" y="1192829"/>
          <a:ext cx="8078724" cy="4445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2241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Рынок размещений корпоративных Еврооблигаций </a:t>
            </a: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активизировался в 2013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897688" y="885052"/>
            <a:ext cx="37160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Размещение Еврооблигаций, </a:t>
            </a:r>
            <a:r>
              <a:rPr lang="en-US" sz="1400" dirty="0" smtClean="0">
                <a:solidFill>
                  <a:srgbClr val="44697D"/>
                </a:solidFill>
              </a:rPr>
              <a:t>$ </a:t>
            </a:r>
            <a:r>
              <a:rPr lang="ru-RU" sz="1400" dirty="0" smtClean="0">
                <a:solidFill>
                  <a:srgbClr val="44697D"/>
                </a:solidFill>
              </a:rPr>
              <a:t>млрд. 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16738" y="5638027"/>
            <a:ext cx="281679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Источники: Минфин, данные компаний</a:t>
            </a:r>
            <a:endParaRPr lang="uk-UA" sz="1000" i="1" dirty="0">
              <a:solidFill>
                <a:srgbClr val="44697D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graphicFrame>
        <p:nvGraphicFramePr>
          <p:cNvPr id="13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8511884"/>
              </p:ext>
            </p:extLst>
          </p:nvPr>
        </p:nvGraphicFramePr>
        <p:xfrm>
          <a:off x="916738" y="1192829"/>
          <a:ext cx="7716722" cy="44451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2969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Рынок размещений корпоративных </a:t>
            </a: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еврооблигаций </a:t>
            </a: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активизировался в 2013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897688" y="885052"/>
            <a:ext cx="36343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Размещение </a:t>
            </a:r>
            <a:r>
              <a:rPr lang="ru-RU" sz="1400" dirty="0" smtClean="0">
                <a:solidFill>
                  <a:srgbClr val="44697D"/>
                </a:solidFill>
              </a:rPr>
              <a:t>еврооблигаций</a:t>
            </a:r>
            <a:r>
              <a:rPr lang="uk-UA" sz="1400" dirty="0" smtClean="0">
                <a:solidFill>
                  <a:srgbClr val="44697D"/>
                </a:solidFill>
              </a:rPr>
              <a:t> </a:t>
            </a:r>
            <a:r>
              <a:rPr lang="ru-RU" sz="1400" dirty="0" smtClean="0">
                <a:solidFill>
                  <a:srgbClr val="44697D"/>
                </a:solidFill>
              </a:rPr>
              <a:t> </a:t>
            </a:r>
            <a:r>
              <a:rPr lang="ru-RU" sz="1400" dirty="0" smtClean="0">
                <a:solidFill>
                  <a:srgbClr val="44697D"/>
                </a:solidFill>
              </a:rPr>
              <a:t>в 2013 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16738" y="5638027"/>
            <a:ext cx="281679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Источники: Минфин, данные компаний</a:t>
            </a:r>
            <a:endParaRPr lang="uk-UA" sz="1000" i="1" dirty="0">
              <a:solidFill>
                <a:srgbClr val="44697D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313303"/>
              </p:ext>
            </p:extLst>
          </p:nvPr>
        </p:nvGraphicFramePr>
        <p:xfrm>
          <a:off x="916738" y="1192829"/>
          <a:ext cx="8557462" cy="43761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35480"/>
                <a:gridCol w="1351482"/>
                <a:gridCol w="2438400"/>
                <a:gridCol w="2832100"/>
              </a:tblGrid>
              <a:tr h="3438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b="0" dirty="0">
                          <a:solidFill>
                            <a:srgbClr val="284C62"/>
                          </a:solidFill>
                          <a:effectLst/>
                        </a:rPr>
                        <a:t>Купон</a:t>
                      </a: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, %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b="0" dirty="0" err="1">
                          <a:solidFill>
                            <a:srgbClr val="284C62"/>
                          </a:solidFill>
                          <a:effectLst/>
                        </a:rPr>
                        <a:t>Привлечение</a:t>
                      </a: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, млн. $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В</a:t>
                      </a:r>
                      <a:r>
                        <a:rPr lang="ru-RU" sz="1400" b="0" dirty="0" err="1" smtClean="0">
                          <a:solidFill>
                            <a:srgbClr val="284C62"/>
                          </a:solidFill>
                          <a:effectLst/>
                        </a:rPr>
                        <a:t>ыкуп</a:t>
                      </a:r>
                      <a:r>
                        <a:rPr lang="ru-RU" sz="1400" b="0" dirty="0" smtClean="0">
                          <a:solidFill>
                            <a:srgbClr val="284C62"/>
                          </a:solidFill>
                          <a:effectLst/>
                        </a:rPr>
                        <a:t>, </a:t>
                      </a: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млн. $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824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Январь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372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Укрэксимбанк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8.750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24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Февраль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55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МинФин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7.625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1,000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6857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Приватбанк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10.875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175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581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Март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32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Укрэксимбанк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8.750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91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Ощадбанк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8.875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24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ДТЕК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7.875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320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40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Ukrlandfarming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10.875</a:t>
                      </a:r>
                      <a:endParaRPr lang="uk-U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250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5364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Апрель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55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МинФин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7.500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1,250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uk-UA" sz="14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24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284C62"/>
                          </a:solidFill>
                          <a:effectLst/>
                        </a:rPr>
                        <a:t>МХП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8.250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750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385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24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rgbClr val="284C62"/>
                          </a:solidFill>
                          <a:effectLst/>
                        </a:rPr>
                        <a:t>Мрия</a:t>
                      </a:r>
                      <a:endParaRPr lang="uk-UA" sz="1400" b="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9.750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200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1097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84C62"/>
                          </a:solidFill>
                          <a:effectLst/>
                        </a:rPr>
                        <a:t>Итого</a:t>
                      </a:r>
                      <a:endParaRPr lang="uk-UA" sz="1400" dirty="0">
                        <a:solidFill>
                          <a:srgbClr val="284C6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5,525</a:t>
                      </a:r>
                      <a:endParaRPr lang="uk-U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905</a:t>
                      </a:r>
                      <a:r>
                        <a:rPr lang="ru-RU" sz="1400" b="1" dirty="0">
                          <a:effectLst/>
                        </a:rPr>
                        <a:t> </a:t>
                      </a:r>
                      <a:endParaRPr lang="uk-U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638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Спрос на новые корпоративные облигации выше, чем на суверенные</a:t>
            </a:r>
            <a:endParaRPr lang="ru-RU" sz="2000" dirty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897688" y="885052"/>
            <a:ext cx="80698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dirty="0" err="1" smtClean="0">
                <a:solidFill>
                  <a:srgbClr val="44697D"/>
                </a:solidFill>
              </a:rPr>
              <a:t>Доходность</a:t>
            </a:r>
            <a:r>
              <a:rPr lang="uk-UA" sz="1400" dirty="0" smtClean="0">
                <a:solidFill>
                  <a:srgbClr val="44697D"/>
                </a:solidFill>
              </a:rPr>
              <a:t> </a:t>
            </a:r>
            <a:r>
              <a:rPr lang="uk-UA" sz="1400" dirty="0" err="1" smtClean="0">
                <a:solidFill>
                  <a:srgbClr val="44697D"/>
                </a:solidFill>
              </a:rPr>
              <a:t>нов</a:t>
            </a:r>
            <a:r>
              <a:rPr lang="ru-RU" sz="1400" dirty="0" err="1" smtClean="0">
                <a:solidFill>
                  <a:srgbClr val="44697D"/>
                </a:solidFill>
              </a:rPr>
              <a:t>ых</a:t>
            </a:r>
            <a:r>
              <a:rPr lang="ru-RU" sz="1400" dirty="0" smtClean="0">
                <a:solidFill>
                  <a:srgbClr val="44697D"/>
                </a:solidFill>
              </a:rPr>
              <a:t> Еврооблигаций                             Спрэд к суверенной кривой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6738" y="5638027"/>
            <a:ext cx="16065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Источник: </a:t>
            </a:r>
            <a:r>
              <a:rPr lang="en-US" sz="1000" i="1" dirty="0" smtClean="0">
                <a:solidFill>
                  <a:srgbClr val="44697D"/>
                </a:solidFill>
              </a:rPr>
              <a:t>Bloomberg</a:t>
            </a:r>
            <a:endParaRPr lang="uk-UA" sz="1000" i="1" dirty="0">
              <a:solidFill>
                <a:srgbClr val="44697D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4113589"/>
              </p:ext>
            </p:extLst>
          </p:nvPr>
        </p:nvGraphicFramePr>
        <p:xfrm>
          <a:off x="916738" y="1192829"/>
          <a:ext cx="4823662" cy="4293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768209"/>
              </p:ext>
            </p:extLst>
          </p:nvPr>
        </p:nvGraphicFramePr>
        <p:xfrm>
          <a:off x="5300662" y="1192829"/>
          <a:ext cx="3952875" cy="4331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5814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24" y="148313"/>
            <a:ext cx="9050029" cy="457306"/>
          </a:xfrm>
        </p:spPr>
        <p:txBody>
          <a:bodyPr/>
          <a:lstStyle/>
          <a:p>
            <a:r>
              <a:rPr lang="uk-UA" sz="2000" dirty="0" err="1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Доходность</a:t>
            </a:r>
            <a:r>
              <a:rPr lang="uk-UA" sz="2000" dirty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 к </a:t>
            </a:r>
            <a:r>
              <a:rPr lang="uk-UA" sz="2000" dirty="0" err="1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погашению</a:t>
            </a:r>
            <a:r>
              <a:rPr lang="uk-UA" sz="2000" dirty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000" dirty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украинских Еврооблигаций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F9AF8F-B0D8-436D-8286-8305B992007C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7" name="Rectangle 6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2973643"/>
              </p:ext>
            </p:extLst>
          </p:nvPr>
        </p:nvGraphicFramePr>
        <p:xfrm>
          <a:off x="1028699" y="901699"/>
          <a:ext cx="8429625" cy="47363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tangle 11"/>
          <p:cNvSpPr/>
          <p:nvPr/>
        </p:nvSpPr>
        <p:spPr>
          <a:xfrm>
            <a:off x="916738" y="5638027"/>
            <a:ext cx="16065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i="1" dirty="0" smtClean="0">
                <a:solidFill>
                  <a:srgbClr val="44697D"/>
                </a:solidFill>
              </a:rPr>
              <a:t>Источник: </a:t>
            </a:r>
            <a:r>
              <a:rPr lang="en-US" sz="1000" i="1" dirty="0" smtClean="0">
                <a:solidFill>
                  <a:srgbClr val="44697D"/>
                </a:solidFill>
              </a:rPr>
              <a:t>Bloomberg</a:t>
            </a:r>
            <a:endParaRPr lang="uk-UA" sz="1000" i="1" dirty="0">
              <a:solidFill>
                <a:srgbClr val="44697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BCBA88C-5A6F-4323-9DDA-97748BD7F0B0}" type="slidenum">
              <a:rPr lang="ru-RU" smtClean="0"/>
              <a:pPr/>
              <a:t>15</a:t>
            </a:fld>
            <a:endParaRPr lang="ru-RU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9616" y="1857807"/>
            <a:ext cx="9158287" cy="859039"/>
          </a:xfrm>
          <a:solidFill>
            <a:srgbClr val="FFFFFF"/>
          </a:solidFill>
          <a:ln algn="ctr">
            <a:miter lim="800000"/>
            <a:headEnd/>
            <a:tailEnd/>
          </a:ln>
        </p:spPr>
        <p:txBody>
          <a:bodyPr vert="horz" wrap="square" lIns="91429" tIns="45715" rIns="91429" bIns="45715" numCol="1" anchor="b" anchorCtr="0" compatLnSpc="1">
            <a:prstTxWarp prst="textNoShape">
              <a:avLst/>
            </a:prstTxWarp>
          </a:bodyPr>
          <a:lstStyle/>
          <a:p>
            <a:pPr algn="r" eaLnBrk="1" hangingPunct="1">
              <a:buNone/>
            </a:pPr>
            <a:r>
              <a:rPr lang="ru-RU" sz="2000" dirty="0" smtClean="0">
                <a:solidFill>
                  <a:srgbClr val="44697D"/>
                </a:solidFill>
                <a:latin typeface="Calibri" pitchFamily="34" charset="0"/>
                <a:cs typeface="Calibri" pitchFamily="34" charset="0"/>
              </a:rPr>
              <a:t>Спасибо за внимание</a:t>
            </a:r>
            <a:endParaRPr lang="uk-UA" sz="2000" dirty="0" smtClean="0">
              <a:solidFill>
                <a:srgbClr val="44697D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676276" y="2762891"/>
            <a:ext cx="9067800" cy="117503"/>
          </a:xfrm>
          <a:prstGeom prst="rect">
            <a:avLst/>
          </a:prstGeom>
          <a:solidFill>
            <a:srgbClr val="44697D"/>
          </a:solidFill>
          <a:ln w="9525" algn="ctr">
            <a:solidFill>
              <a:srgbClr val="44697D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</a:pPr>
            <a:endParaRPr lang="en-US"/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9763126" y="5878287"/>
            <a:ext cx="133350" cy="98130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91429" tIns="45715" rIns="91429" bIns="45715" anchor="ctr"/>
          <a:lstStyle/>
          <a:p>
            <a:pPr>
              <a:buClr>
                <a:srgbClr val="356E8F"/>
              </a:buClr>
              <a:buFont typeface="Wingdings" pitchFamily="2" charset="2"/>
              <a:buNone/>
            </a:pPr>
            <a:endParaRPr lang="en-US"/>
          </a:p>
        </p:txBody>
      </p:sp>
      <p:sp>
        <p:nvSpPr>
          <p:cNvPr id="8198" name="Text Box 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-23812" y="12706"/>
            <a:ext cx="200026" cy="27698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/>
          <a:p>
            <a:pPr marL="274606" indent="-222224" algn="ctr">
              <a:buClr>
                <a:srgbClr val="356E8F"/>
              </a:buClr>
            </a:pPr>
            <a:endParaRPr lang="en-GB" dirty="0"/>
          </a:p>
        </p:txBody>
      </p:sp>
      <p:sp>
        <p:nvSpPr>
          <p:cNvPr id="7" name="Rectangle 6"/>
          <p:cNvSpPr/>
          <p:nvPr/>
        </p:nvSpPr>
        <p:spPr bwMode="auto">
          <a:xfrm>
            <a:off x="203200" y="3098800"/>
            <a:ext cx="330200" cy="3141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74638" marR="0" indent="-2222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56E8F"/>
              </a:buClr>
              <a:buSzTx/>
              <a:buFont typeface="Wingdings" pitchFamily="2" charset="2"/>
              <a:buNone/>
              <a:tabLst/>
            </a:pPr>
            <a:endParaRPr kumimoji="0" lang="uk-UA" sz="12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3600" y="3092798"/>
            <a:ext cx="4953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b="1" dirty="0" smtClean="0">
                <a:solidFill>
                  <a:srgbClr val="44697D"/>
                </a:solidFill>
              </a:rPr>
              <a:t>Concorde Capital</a:t>
            </a:r>
            <a:endParaRPr lang="uk-UA" sz="1400" b="1" dirty="0">
              <a:solidFill>
                <a:srgbClr val="44697D"/>
              </a:solidFill>
            </a:endParaRPr>
          </a:p>
          <a:p>
            <a:r>
              <a:rPr lang="ru-RU" sz="1400" dirty="0">
                <a:solidFill>
                  <a:srgbClr val="44697D"/>
                </a:solidFill>
              </a:rPr>
              <a:t>Мечникова 2, </a:t>
            </a:r>
            <a:r>
              <a:rPr lang="ru-RU" sz="1400" dirty="0" smtClean="0">
                <a:solidFill>
                  <a:srgbClr val="44697D"/>
                </a:solidFill>
              </a:rPr>
              <a:t>БЦ «Парус»</a:t>
            </a:r>
            <a:endParaRPr lang="uk-UA" sz="1400" dirty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16й </a:t>
            </a:r>
            <a:r>
              <a:rPr lang="ru-RU" sz="1400" dirty="0">
                <a:solidFill>
                  <a:srgbClr val="44697D"/>
                </a:solidFill>
              </a:rPr>
              <a:t>этаж</a:t>
            </a:r>
            <a:endParaRPr lang="uk-UA" sz="1400" dirty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Киев  </a:t>
            </a:r>
            <a:r>
              <a:rPr lang="ru-RU" sz="1400" dirty="0">
                <a:solidFill>
                  <a:srgbClr val="44697D"/>
                </a:solidFill>
              </a:rPr>
              <a:t>01601, Украина</a:t>
            </a:r>
            <a:endParaRPr lang="uk-UA" sz="1400" dirty="0">
              <a:solidFill>
                <a:srgbClr val="44697D"/>
              </a:solidFill>
            </a:endParaRPr>
          </a:p>
          <a:p>
            <a:r>
              <a:rPr lang="ru-RU" sz="1400" dirty="0">
                <a:solidFill>
                  <a:srgbClr val="44697D"/>
                </a:solidFill>
              </a:rPr>
              <a:t>Тел.: +380 44 391 5577</a:t>
            </a:r>
            <a:endParaRPr lang="uk-UA" sz="1400" dirty="0">
              <a:solidFill>
                <a:srgbClr val="44697D"/>
              </a:solidFill>
            </a:endParaRPr>
          </a:p>
          <a:p>
            <a:r>
              <a:rPr lang="en-GB" sz="1400" dirty="0" smtClean="0">
                <a:solidFill>
                  <a:srgbClr val="44697D"/>
                </a:solidFill>
              </a:rPr>
              <a:t>www</a:t>
            </a:r>
            <a:r>
              <a:rPr lang="ru-RU" sz="1400" dirty="0">
                <a:solidFill>
                  <a:srgbClr val="44697D"/>
                </a:solidFill>
              </a:rPr>
              <a:t>.</a:t>
            </a:r>
            <a:r>
              <a:rPr lang="en-GB" sz="1400" dirty="0" err="1">
                <a:solidFill>
                  <a:srgbClr val="44697D"/>
                </a:solidFill>
              </a:rPr>
              <a:t>concorde</a:t>
            </a:r>
            <a:r>
              <a:rPr lang="ru-RU" sz="1400" dirty="0">
                <a:solidFill>
                  <a:srgbClr val="44697D"/>
                </a:solidFill>
              </a:rPr>
              <a:t>.</a:t>
            </a:r>
            <a:r>
              <a:rPr lang="en-GB" sz="1400" dirty="0" err="1">
                <a:solidFill>
                  <a:srgbClr val="44697D"/>
                </a:solidFill>
              </a:rPr>
              <a:t>ua</a:t>
            </a:r>
            <a:endParaRPr lang="uk-UA" sz="1400" dirty="0">
              <a:solidFill>
                <a:srgbClr val="44697D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00700" y="3098800"/>
            <a:ext cx="38893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44697D"/>
                </a:solidFill>
              </a:rPr>
              <a:t>Игорь Мазепа	</a:t>
            </a:r>
            <a:endParaRPr lang="en-US" sz="1400" dirty="0" smtClean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Генеральный директор</a:t>
            </a:r>
            <a:r>
              <a:rPr lang="en-US" sz="1400" dirty="0" smtClean="0">
                <a:solidFill>
                  <a:srgbClr val="44697D"/>
                </a:solidFill>
              </a:rPr>
              <a:t> </a:t>
            </a:r>
          </a:p>
          <a:p>
            <a:r>
              <a:rPr lang="en-US" sz="1400" dirty="0" smtClean="0">
                <a:solidFill>
                  <a:srgbClr val="44697D"/>
                </a:solidFill>
                <a:hlinkClick r:id="rId4"/>
              </a:rPr>
              <a:t>im@concorde.com.ua</a:t>
            </a:r>
            <a:r>
              <a:rPr lang="en-US" sz="1400" dirty="0" smtClean="0">
                <a:solidFill>
                  <a:srgbClr val="44697D"/>
                </a:solidFill>
              </a:rPr>
              <a:t> </a:t>
            </a:r>
          </a:p>
          <a:p>
            <a:endParaRPr lang="en-US" sz="1400" dirty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Андрей </a:t>
            </a:r>
            <a:r>
              <a:rPr lang="ru-RU" sz="1400" dirty="0" err="1" smtClean="0">
                <a:solidFill>
                  <a:srgbClr val="44697D"/>
                </a:solidFill>
              </a:rPr>
              <a:t>Герус</a:t>
            </a:r>
            <a:endParaRPr lang="ru-RU" sz="1400" dirty="0" smtClean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Директор по инвестициям</a:t>
            </a:r>
          </a:p>
          <a:p>
            <a:r>
              <a:rPr lang="en-US" sz="1400" dirty="0">
                <a:solidFill>
                  <a:srgbClr val="44697D"/>
                </a:solidFill>
                <a:hlinkClick r:id="rId4"/>
              </a:rPr>
              <a:t>im@concorde.com.ua</a:t>
            </a:r>
            <a:r>
              <a:rPr lang="en-US" sz="1400" dirty="0">
                <a:solidFill>
                  <a:srgbClr val="44697D"/>
                </a:solidFill>
              </a:rPr>
              <a:t> </a:t>
            </a:r>
          </a:p>
          <a:p>
            <a:endParaRPr lang="ru-RU" sz="1400" dirty="0" smtClean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Александр </a:t>
            </a:r>
            <a:r>
              <a:rPr lang="ru-RU" sz="1400" dirty="0" err="1" smtClean="0">
                <a:solidFill>
                  <a:srgbClr val="44697D"/>
                </a:solidFill>
              </a:rPr>
              <a:t>Паращий</a:t>
            </a:r>
            <a:endParaRPr lang="ru-RU" sz="1400" dirty="0" smtClean="0">
              <a:solidFill>
                <a:srgbClr val="44697D"/>
              </a:solidFill>
            </a:endParaRPr>
          </a:p>
          <a:p>
            <a:r>
              <a:rPr lang="ru-RU" sz="1400" dirty="0" smtClean="0">
                <a:solidFill>
                  <a:srgbClr val="44697D"/>
                </a:solidFill>
              </a:rPr>
              <a:t>Директор аналитического отдела</a:t>
            </a:r>
          </a:p>
          <a:p>
            <a:r>
              <a:rPr lang="en-US" sz="1400" dirty="0" smtClean="0">
                <a:solidFill>
                  <a:srgbClr val="44697D"/>
                </a:solidFill>
                <a:hlinkClick r:id="rId4"/>
              </a:rPr>
              <a:t>ap@concorde.com.ua</a:t>
            </a:r>
            <a:r>
              <a:rPr lang="en-US" sz="1400" dirty="0" smtClean="0">
                <a:solidFill>
                  <a:srgbClr val="44697D"/>
                </a:solidFill>
              </a:rPr>
              <a:t> </a:t>
            </a:r>
            <a:endParaRPr lang="en-US" sz="1400" dirty="0">
              <a:solidFill>
                <a:srgbClr val="44697D"/>
              </a:solidFill>
            </a:endParaRPr>
          </a:p>
          <a:p>
            <a:endParaRPr lang="uk-UA" sz="1400" dirty="0">
              <a:solidFill>
                <a:srgbClr val="446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08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ELEMTYPE" val="4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ELEMTYPE" val="41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74638" marR="0" indent="-2222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356E8F"/>
          </a:buClr>
          <a:buSzTx/>
          <a:buFont typeface="Wingdings" pitchFamily="2" charset="2"/>
          <a:buNone/>
          <a:tabLst/>
          <a:defRPr kumimoji="0" lang="ru-RU" sz="12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74638" marR="0" indent="-2222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356E8F"/>
          </a:buClr>
          <a:buSzTx/>
          <a:buFont typeface="Wingdings" pitchFamily="2" charset="2"/>
          <a:buNone/>
          <a:tabLst/>
          <a:defRPr kumimoji="0" lang="ru-RU" sz="12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49243</TotalTime>
  <Words>506</Words>
  <Application>Microsoft Office PowerPoint</Application>
  <PresentationFormat>Произвольный</PresentationFormat>
  <Paragraphs>237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Default Design</vt:lpstr>
      <vt:lpstr>Презентация PowerPoint</vt:lpstr>
      <vt:lpstr>Новые особенности мировой экономики</vt:lpstr>
      <vt:lpstr>Политика дешевых денег</vt:lpstr>
      <vt:lpstr>Ожидания на 2013 год: без улучшений</vt:lpstr>
      <vt:lpstr>Презентация PowerPoint</vt:lpstr>
      <vt:lpstr>Рецессия на фоне глобального роста цен на ресурсы</vt:lpstr>
      <vt:lpstr>Проблема платёжного баланса</vt:lpstr>
      <vt:lpstr>Перспективы на 2013 год: макропоказатели</vt:lpstr>
      <vt:lpstr>Новые еврооблигации  - основной фактор притока валюты в 2013</vt:lpstr>
      <vt:lpstr>Государственные еврооблигации – источник финансирования внешнего долга</vt:lpstr>
      <vt:lpstr>Рынок размещений корпоративных Еврооблигаций активизировался в 2013</vt:lpstr>
      <vt:lpstr>Рынок размещений корпоративных еврооблигаций активизировался в 2013</vt:lpstr>
      <vt:lpstr>Спрос на новые корпоративные облигации выше, чем на суверенные</vt:lpstr>
      <vt:lpstr>Доходность к погашению украинских Еврооблигаций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Andriy Gerus</dc:creator>
  <cp:lastModifiedBy>Andriy Gerus</cp:lastModifiedBy>
  <cp:revision>2959</cp:revision>
  <cp:lastPrinted>2013-04-18T10:34:56Z</cp:lastPrinted>
  <dcterms:created xsi:type="dcterms:W3CDTF">2007-01-12T11:47:25Z</dcterms:created>
  <dcterms:modified xsi:type="dcterms:W3CDTF">2013-04-18T10:39:25Z</dcterms:modified>
</cp:coreProperties>
</file>